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257" r:id="rId4"/>
    <p:sldId id="258" r:id="rId5"/>
    <p:sldId id="259" r:id="rId6"/>
    <p:sldId id="260" r:id="rId7"/>
    <p:sldId id="261" r:id="rId8"/>
    <p:sldId id="262" r:id="rId9"/>
    <p:sldId id="264" r:id="rId10"/>
    <p:sldId id="265" r:id="rId11"/>
    <p:sldId id="266" r:id="rId12"/>
    <p:sldId id="267" r:id="rId13"/>
    <p:sldId id="268" r:id="rId14"/>
    <p:sldId id="313" r:id="rId15"/>
    <p:sldId id="270" r:id="rId16"/>
    <p:sldId id="271" r:id="rId17"/>
    <p:sldId id="315" r:id="rId18"/>
    <p:sldId id="317" r:id="rId19"/>
    <p:sldId id="318" r:id="rId20"/>
    <p:sldId id="319" r:id="rId21"/>
    <p:sldId id="320" r:id="rId22"/>
    <p:sldId id="321" r:id="rId23"/>
    <p:sldId id="322" r:id="rId24"/>
    <p:sldId id="304" r:id="rId25"/>
    <p:sldId id="306" r:id="rId26"/>
    <p:sldId id="282" r:id="rId27"/>
    <p:sldId id="283" r:id="rId28"/>
    <p:sldId id="308" r:id="rId29"/>
    <p:sldId id="289" r:id="rId30"/>
    <p:sldId id="290" r:id="rId31"/>
    <p:sldId id="292" r:id="rId32"/>
    <p:sldId id="323" r:id="rId33"/>
    <p:sldId id="310" r:id="rId34"/>
    <p:sldId id="311" r:id="rId35"/>
    <p:sldId id="312" r:id="rId36"/>
    <p:sldId id="298"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2527" autoAdjust="0"/>
  </p:normalViewPr>
  <p:slideViewPr>
    <p:cSldViewPr>
      <p:cViewPr>
        <p:scale>
          <a:sx n="50" d="100"/>
          <a:sy n="50" d="100"/>
        </p:scale>
        <p:origin x="16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334DC-A852-407C-83A8-22313C030C52}"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id-ID"/>
        </a:p>
      </dgm:t>
    </dgm:pt>
    <dgm:pt modelId="{D0BC8E38-F0EF-4A8F-9334-1B4AA600735B}">
      <dgm:prSet phldrT="[Text]"/>
      <dgm:spPr/>
      <dgm:t>
        <a:bodyPr/>
        <a:lstStyle/>
        <a:p>
          <a:r>
            <a:rPr lang="id-ID" b="1" dirty="0" smtClean="0"/>
            <a:t>KEPEMIMPINAN</a:t>
          </a:r>
          <a:endParaRPr lang="id-ID" b="1" dirty="0"/>
        </a:p>
      </dgm:t>
    </dgm:pt>
    <dgm:pt modelId="{7503FD1A-C311-4B09-B3E0-B610093DDF18}" type="parTrans" cxnId="{9EC3F3E6-663F-4286-918E-73A0AC5359A4}">
      <dgm:prSet/>
      <dgm:spPr/>
      <dgm:t>
        <a:bodyPr/>
        <a:lstStyle/>
        <a:p>
          <a:endParaRPr lang="id-ID"/>
        </a:p>
      </dgm:t>
    </dgm:pt>
    <dgm:pt modelId="{92C10640-0890-4F28-B69B-2C76C91BC246}" type="sibTrans" cxnId="{9EC3F3E6-663F-4286-918E-73A0AC5359A4}">
      <dgm:prSet/>
      <dgm:spPr/>
      <dgm:t>
        <a:bodyPr/>
        <a:lstStyle/>
        <a:p>
          <a:endParaRPr lang="id-ID"/>
        </a:p>
      </dgm:t>
    </dgm:pt>
    <dgm:pt modelId="{CFA3D629-7A9C-4688-A4CB-C0FB8D206C06}">
      <dgm:prSet phldrT="[Text]"/>
      <dgm:spPr/>
      <dgm:t>
        <a:bodyPr/>
        <a:lstStyle/>
        <a:p>
          <a:r>
            <a:rPr lang="en-US" b="1" i="1" dirty="0" err="1" smtClean="0"/>
            <a:t>Kepempimpinan</a:t>
          </a:r>
          <a:r>
            <a:rPr lang="en-US" b="1" i="1" dirty="0" smtClean="0"/>
            <a:t> </a:t>
          </a:r>
          <a:r>
            <a:rPr lang="en-US" b="1" i="1" dirty="0" err="1" smtClean="0"/>
            <a:t>operasional</a:t>
          </a:r>
          <a:endParaRPr lang="id-ID" dirty="0"/>
        </a:p>
      </dgm:t>
    </dgm:pt>
    <dgm:pt modelId="{AC8DDE3E-E63C-42BB-9AD2-5373CC9FDCD4}" type="parTrans" cxnId="{02788F1B-8152-4201-97E7-785C96F92768}">
      <dgm:prSet/>
      <dgm:spPr/>
      <dgm:t>
        <a:bodyPr/>
        <a:lstStyle/>
        <a:p>
          <a:endParaRPr lang="id-ID"/>
        </a:p>
      </dgm:t>
    </dgm:pt>
    <dgm:pt modelId="{45602B5D-CCE6-4A78-B743-4013717194F8}" type="sibTrans" cxnId="{02788F1B-8152-4201-97E7-785C96F92768}">
      <dgm:prSet/>
      <dgm:spPr/>
      <dgm:t>
        <a:bodyPr/>
        <a:lstStyle/>
        <a:p>
          <a:endParaRPr lang="id-ID"/>
        </a:p>
      </dgm:t>
    </dgm:pt>
    <dgm:pt modelId="{548AAA68-9B3A-4E64-91C4-FD8459BABDB0}">
      <dgm:prSet phldrT="[Text]"/>
      <dgm:spPr/>
      <dgm:t>
        <a:bodyPr/>
        <a:lstStyle/>
        <a:p>
          <a:r>
            <a:rPr lang="en-US" b="1" i="1" dirty="0" err="1" smtClean="0"/>
            <a:t>Kepemimpinan</a:t>
          </a:r>
          <a:r>
            <a:rPr lang="en-US" b="1" i="1" dirty="0" smtClean="0"/>
            <a:t> </a:t>
          </a:r>
          <a:r>
            <a:rPr lang="en-US" b="1" i="1" dirty="0" err="1" smtClean="0"/>
            <a:t>organisasi</a:t>
          </a:r>
          <a:r>
            <a:rPr lang="en-US" b="1" i="1" dirty="0" smtClean="0"/>
            <a:t> </a:t>
          </a:r>
          <a:endParaRPr lang="id-ID" dirty="0"/>
        </a:p>
      </dgm:t>
    </dgm:pt>
    <dgm:pt modelId="{7BCC0412-4042-4215-B73C-6977D16F7AEE}" type="parTrans" cxnId="{CCEA1DF1-E00B-449E-999C-BE6876203164}">
      <dgm:prSet/>
      <dgm:spPr/>
      <dgm:t>
        <a:bodyPr/>
        <a:lstStyle/>
        <a:p>
          <a:endParaRPr lang="id-ID"/>
        </a:p>
      </dgm:t>
    </dgm:pt>
    <dgm:pt modelId="{A9A36729-1CCA-4592-8079-12C2F5846A19}" type="sibTrans" cxnId="{CCEA1DF1-E00B-449E-999C-BE6876203164}">
      <dgm:prSet/>
      <dgm:spPr/>
      <dgm:t>
        <a:bodyPr/>
        <a:lstStyle/>
        <a:p>
          <a:endParaRPr lang="id-ID"/>
        </a:p>
      </dgm:t>
    </dgm:pt>
    <dgm:pt modelId="{190996DB-7670-450D-86F1-4DB84B739D08}">
      <dgm:prSet phldrT="[Text]"/>
      <dgm:spPr/>
      <dgm:t>
        <a:bodyPr/>
        <a:lstStyle/>
        <a:p>
          <a:r>
            <a:rPr lang="en-US" b="1" i="1" dirty="0" err="1" smtClean="0"/>
            <a:t>Kepemimpinan</a:t>
          </a:r>
          <a:r>
            <a:rPr lang="en-US" b="1" i="1" dirty="0" smtClean="0"/>
            <a:t> </a:t>
          </a:r>
          <a:r>
            <a:rPr lang="en-US" b="1" i="1" dirty="0" err="1" smtClean="0"/>
            <a:t>publik</a:t>
          </a:r>
          <a:r>
            <a:rPr lang="en-US" b="1" i="1" dirty="0" smtClean="0"/>
            <a:t>.</a:t>
          </a:r>
          <a:endParaRPr lang="id-ID" dirty="0"/>
        </a:p>
      </dgm:t>
    </dgm:pt>
    <dgm:pt modelId="{412B0E65-DBE4-433E-9571-B80E9B4FAC34}" type="parTrans" cxnId="{B7D4EDB0-036D-4DA2-B5DE-793EE67EAC75}">
      <dgm:prSet/>
      <dgm:spPr/>
      <dgm:t>
        <a:bodyPr/>
        <a:lstStyle/>
        <a:p>
          <a:endParaRPr lang="id-ID"/>
        </a:p>
      </dgm:t>
    </dgm:pt>
    <dgm:pt modelId="{7E8AE16C-6C1E-466D-AC12-EA7D0316CEFD}" type="sibTrans" cxnId="{B7D4EDB0-036D-4DA2-B5DE-793EE67EAC75}">
      <dgm:prSet/>
      <dgm:spPr/>
      <dgm:t>
        <a:bodyPr/>
        <a:lstStyle/>
        <a:p>
          <a:endParaRPr lang="id-ID"/>
        </a:p>
      </dgm:t>
    </dgm:pt>
    <dgm:pt modelId="{DA29E154-0ADD-4868-8736-6B5067D7E48B}" type="pres">
      <dgm:prSet presAssocID="{2AE334DC-A852-407C-83A8-22313C030C52}" presName="Name0" presStyleCnt="0">
        <dgm:presLayoutVars>
          <dgm:chMax val="1"/>
          <dgm:chPref val="1"/>
          <dgm:dir/>
          <dgm:animOne val="branch"/>
          <dgm:animLvl val="lvl"/>
        </dgm:presLayoutVars>
      </dgm:prSet>
      <dgm:spPr/>
      <dgm:t>
        <a:bodyPr/>
        <a:lstStyle/>
        <a:p>
          <a:endParaRPr lang="id-ID"/>
        </a:p>
      </dgm:t>
    </dgm:pt>
    <dgm:pt modelId="{ABB1BD06-506A-4DD3-B280-C90B451110E5}" type="pres">
      <dgm:prSet presAssocID="{D0BC8E38-F0EF-4A8F-9334-1B4AA600735B}" presName="singleCycle" presStyleCnt="0"/>
      <dgm:spPr/>
    </dgm:pt>
    <dgm:pt modelId="{E3A45836-0CB3-4A27-9F01-F295EDEC72EB}" type="pres">
      <dgm:prSet presAssocID="{D0BC8E38-F0EF-4A8F-9334-1B4AA600735B}" presName="singleCenter" presStyleLbl="node1" presStyleIdx="0" presStyleCnt="4" custScaleX="123136" custScaleY="114395" custLinFactNeighborX="-583" custLinFactNeighborY="-7669">
        <dgm:presLayoutVars>
          <dgm:chMax val="7"/>
          <dgm:chPref val="7"/>
        </dgm:presLayoutVars>
      </dgm:prSet>
      <dgm:spPr/>
      <dgm:t>
        <a:bodyPr/>
        <a:lstStyle/>
        <a:p>
          <a:endParaRPr lang="id-ID"/>
        </a:p>
      </dgm:t>
    </dgm:pt>
    <dgm:pt modelId="{870E5749-2466-4667-BFBF-038EE303C1C8}" type="pres">
      <dgm:prSet presAssocID="{AC8DDE3E-E63C-42BB-9AD2-5373CC9FDCD4}" presName="Name56" presStyleLbl="parChTrans1D2" presStyleIdx="0" presStyleCnt="3"/>
      <dgm:spPr/>
      <dgm:t>
        <a:bodyPr/>
        <a:lstStyle/>
        <a:p>
          <a:endParaRPr lang="id-ID"/>
        </a:p>
      </dgm:t>
    </dgm:pt>
    <dgm:pt modelId="{5899535F-C82E-4260-8606-937D6E2E226B}" type="pres">
      <dgm:prSet presAssocID="{CFA3D629-7A9C-4688-A4CB-C0FB8D206C06}" presName="text0" presStyleLbl="node1" presStyleIdx="1" presStyleCnt="4" custScaleX="135465" custScaleY="133623">
        <dgm:presLayoutVars>
          <dgm:bulletEnabled val="1"/>
        </dgm:presLayoutVars>
      </dgm:prSet>
      <dgm:spPr/>
      <dgm:t>
        <a:bodyPr/>
        <a:lstStyle/>
        <a:p>
          <a:endParaRPr lang="id-ID"/>
        </a:p>
      </dgm:t>
    </dgm:pt>
    <dgm:pt modelId="{6AE6247C-FC98-4B8F-8E11-D130AF54A4FC}" type="pres">
      <dgm:prSet presAssocID="{7BCC0412-4042-4215-B73C-6977D16F7AEE}" presName="Name56" presStyleLbl="parChTrans1D2" presStyleIdx="1" presStyleCnt="3"/>
      <dgm:spPr/>
      <dgm:t>
        <a:bodyPr/>
        <a:lstStyle/>
        <a:p>
          <a:endParaRPr lang="id-ID"/>
        </a:p>
      </dgm:t>
    </dgm:pt>
    <dgm:pt modelId="{EE503283-CF0F-42AF-8697-E1C86020BDC0}" type="pres">
      <dgm:prSet presAssocID="{548AAA68-9B3A-4E64-91C4-FD8459BABDB0}" presName="text0" presStyleLbl="node1" presStyleIdx="2" presStyleCnt="4" custScaleX="169464" custScaleY="142786">
        <dgm:presLayoutVars>
          <dgm:bulletEnabled val="1"/>
        </dgm:presLayoutVars>
      </dgm:prSet>
      <dgm:spPr/>
      <dgm:t>
        <a:bodyPr/>
        <a:lstStyle/>
        <a:p>
          <a:endParaRPr lang="id-ID"/>
        </a:p>
      </dgm:t>
    </dgm:pt>
    <dgm:pt modelId="{EC2453C8-7ACB-4C18-97EE-E5C3CCBEE4C1}" type="pres">
      <dgm:prSet presAssocID="{412B0E65-DBE4-433E-9571-B80E9B4FAC34}" presName="Name56" presStyleLbl="parChTrans1D2" presStyleIdx="2" presStyleCnt="3"/>
      <dgm:spPr/>
      <dgm:t>
        <a:bodyPr/>
        <a:lstStyle/>
        <a:p>
          <a:endParaRPr lang="id-ID"/>
        </a:p>
      </dgm:t>
    </dgm:pt>
    <dgm:pt modelId="{49CBA5C5-6F03-441F-9398-2B78072CCC24}" type="pres">
      <dgm:prSet presAssocID="{190996DB-7670-450D-86F1-4DB84B739D08}" presName="text0" presStyleLbl="node1" presStyleIdx="3" presStyleCnt="4" custScaleX="172409" custScaleY="153436">
        <dgm:presLayoutVars>
          <dgm:bulletEnabled val="1"/>
        </dgm:presLayoutVars>
      </dgm:prSet>
      <dgm:spPr/>
      <dgm:t>
        <a:bodyPr/>
        <a:lstStyle/>
        <a:p>
          <a:endParaRPr lang="id-ID"/>
        </a:p>
      </dgm:t>
    </dgm:pt>
  </dgm:ptLst>
  <dgm:cxnLst>
    <dgm:cxn modelId="{CCEA1DF1-E00B-449E-999C-BE6876203164}" srcId="{D0BC8E38-F0EF-4A8F-9334-1B4AA600735B}" destId="{548AAA68-9B3A-4E64-91C4-FD8459BABDB0}" srcOrd="1" destOrd="0" parTransId="{7BCC0412-4042-4215-B73C-6977D16F7AEE}" sibTransId="{A9A36729-1CCA-4592-8079-12C2F5846A19}"/>
    <dgm:cxn modelId="{CBC27BF6-3AF3-4948-A481-EBD637D6598C}" type="presOf" srcId="{7BCC0412-4042-4215-B73C-6977D16F7AEE}" destId="{6AE6247C-FC98-4B8F-8E11-D130AF54A4FC}" srcOrd="0" destOrd="0" presId="urn:microsoft.com/office/officeart/2008/layout/RadialCluster"/>
    <dgm:cxn modelId="{1E5E8DCA-AB0B-4FFA-B4E5-DDA5A9C57B96}" type="presOf" srcId="{D0BC8E38-F0EF-4A8F-9334-1B4AA600735B}" destId="{E3A45836-0CB3-4A27-9F01-F295EDEC72EB}" srcOrd="0" destOrd="0" presId="urn:microsoft.com/office/officeart/2008/layout/RadialCluster"/>
    <dgm:cxn modelId="{FD27E63F-EADB-45BF-9B51-ACE3BE27E0A1}" type="presOf" srcId="{2AE334DC-A852-407C-83A8-22313C030C52}" destId="{DA29E154-0ADD-4868-8736-6B5067D7E48B}" srcOrd="0" destOrd="0" presId="urn:microsoft.com/office/officeart/2008/layout/RadialCluster"/>
    <dgm:cxn modelId="{56595937-2AC1-4DD8-89E0-129E1ED0B4E8}" type="presOf" srcId="{190996DB-7670-450D-86F1-4DB84B739D08}" destId="{49CBA5C5-6F03-441F-9398-2B78072CCC24}" srcOrd="0" destOrd="0" presId="urn:microsoft.com/office/officeart/2008/layout/RadialCluster"/>
    <dgm:cxn modelId="{8378E76F-7586-4075-A712-4363BE70086C}" type="presOf" srcId="{548AAA68-9B3A-4E64-91C4-FD8459BABDB0}" destId="{EE503283-CF0F-42AF-8697-E1C86020BDC0}" srcOrd="0" destOrd="0" presId="urn:microsoft.com/office/officeart/2008/layout/RadialCluster"/>
    <dgm:cxn modelId="{B7D4EDB0-036D-4DA2-B5DE-793EE67EAC75}" srcId="{D0BC8E38-F0EF-4A8F-9334-1B4AA600735B}" destId="{190996DB-7670-450D-86F1-4DB84B739D08}" srcOrd="2" destOrd="0" parTransId="{412B0E65-DBE4-433E-9571-B80E9B4FAC34}" sibTransId="{7E8AE16C-6C1E-466D-AC12-EA7D0316CEFD}"/>
    <dgm:cxn modelId="{02788F1B-8152-4201-97E7-785C96F92768}" srcId="{D0BC8E38-F0EF-4A8F-9334-1B4AA600735B}" destId="{CFA3D629-7A9C-4688-A4CB-C0FB8D206C06}" srcOrd="0" destOrd="0" parTransId="{AC8DDE3E-E63C-42BB-9AD2-5373CC9FDCD4}" sibTransId="{45602B5D-CCE6-4A78-B743-4013717194F8}"/>
    <dgm:cxn modelId="{70803384-1F7D-46BD-BCB2-46790E107C9F}" type="presOf" srcId="{412B0E65-DBE4-433E-9571-B80E9B4FAC34}" destId="{EC2453C8-7ACB-4C18-97EE-E5C3CCBEE4C1}" srcOrd="0" destOrd="0" presId="urn:microsoft.com/office/officeart/2008/layout/RadialCluster"/>
    <dgm:cxn modelId="{9EC3F3E6-663F-4286-918E-73A0AC5359A4}" srcId="{2AE334DC-A852-407C-83A8-22313C030C52}" destId="{D0BC8E38-F0EF-4A8F-9334-1B4AA600735B}" srcOrd="0" destOrd="0" parTransId="{7503FD1A-C311-4B09-B3E0-B610093DDF18}" sibTransId="{92C10640-0890-4F28-B69B-2C76C91BC246}"/>
    <dgm:cxn modelId="{8F69072E-EE71-4ACB-BF14-1DB2E9B07927}" type="presOf" srcId="{CFA3D629-7A9C-4688-A4CB-C0FB8D206C06}" destId="{5899535F-C82E-4260-8606-937D6E2E226B}" srcOrd="0" destOrd="0" presId="urn:microsoft.com/office/officeart/2008/layout/RadialCluster"/>
    <dgm:cxn modelId="{38DDD31A-E6CE-4E2F-BF8E-405D7FC7C7FF}" type="presOf" srcId="{AC8DDE3E-E63C-42BB-9AD2-5373CC9FDCD4}" destId="{870E5749-2466-4667-BFBF-038EE303C1C8}" srcOrd="0" destOrd="0" presId="urn:microsoft.com/office/officeart/2008/layout/RadialCluster"/>
    <dgm:cxn modelId="{CD7AE34D-FA8A-4FDB-8348-B54F5246FCDF}" type="presParOf" srcId="{DA29E154-0ADD-4868-8736-6B5067D7E48B}" destId="{ABB1BD06-506A-4DD3-B280-C90B451110E5}" srcOrd="0" destOrd="0" presId="urn:microsoft.com/office/officeart/2008/layout/RadialCluster"/>
    <dgm:cxn modelId="{1E33139F-3556-4160-8E9E-BC812A51FF3E}" type="presParOf" srcId="{ABB1BD06-506A-4DD3-B280-C90B451110E5}" destId="{E3A45836-0CB3-4A27-9F01-F295EDEC72EB}" srcOrd="0" destOrd="0" presId="urn:microsoft.com/office/officeart/2008/layout/RadialCluster"/>
    <dgm:cxn modelId="{168912DB-4A8B-49FD-A485-B43E0FDCCC99}" type="presParOf" srcId="{ABB1BD06-506A-4DD3-B280-C90B451110E5}" destId="{870E5749-2466-4667-BFBF-038EE303C1C8}" srcOrd="1" destOrd="0" presId="urn:microsoft.com/office/officeart/2008/layout/RadialCluster"/>
    <dgm:cxn modelId="{872FE752-BB2E-4317-8685-946A631CB0AF}" type="presParOf" srcId="{ABB1BD06-506A-4DD3-B280-C90B451110E5}" destId="{5899535F-C82E-4260-8606-937D6E2E226B}" srcOrd="2" destOrd="0" presId="urn:microsoft.com/office/officeart/2008/layout/RadialCluster"/>
    <dgm:cxn modelId="{061DA749-2A3E-4BBF-B479-D76D47298F62}" type="presParOf" srcId="{ABB1BD06-506A-4DD3-B280-C90B451110E5}" destId="{6AE6247C-FC98-4B8F-8E11-D130AF54A4FC}" srcOrd="3" destOrd="0" presId="urn:microsoft.com/office/officeart/2008/layout/RadialCluster"/>
    <dgm:cxn modelId="{52D810FE-5BFF-4D9B-A055-8884A0582E37}" type="presParOf" srcId="{ABB1BD06-506A-4DD3-B280-C90B451110E5}" destId="{EE503283-CF0F-42AF-8697-E1C86020BDC0}" srcOrd="4" destOrd="0" presId="urn:microsoft.com/office/officeart/2008/layout/RadialCluster"/>
    <dgm:cxn modelId="{3E047BB1-7B99-4C43-A020-FDCCAF5F4304}" type="presParOf" srcId="{ABB1BD06-506A-4DD3-B280-C90B451110E5}" destId="{EC2453C8-7ACB-4C18-97EE-E5C3CCBEE4C1}" srcOrd="5" destOrd="0" presId="urn:microsoft.com/office/officeart/2008/layout/RadialCluster"/>
    <dgm:cxn modelId="{E3C54DEA-1AB1-4C1D-8AF0-FA670C833B2D}" type="presParOf" srcId="{ABB1BD06-506A-4DD3-B280-C90B451110E5}" destId="{49CBA5C5-6F03-441F-9398-2B78072CCC2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45836-0CB3-4A27-9F01-F295EDEC72EB}">
      <dsp:nvSpPr>
        <dsp:cNvPr id="0" name=""/>
        <dsp:cNvSpPr/>
      </dsp:nvSpPr>
      <dsp:spPr>
        <a:xfrm>
          <a:off x="3188407" y="2420892"/>
          <a:ext cx="2463714" cy="228882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id-ID" sz="2000" b="1" kern="1200" dirty="0" smtClean="0"/>
            <a:t>KEPEMIMPINAN</a:t>
          </a:r>
          <a:endParaRPr lang="id-ID" sz="2000" b="1" kern="1200" dirty="0"/>
        </a:p>
      </dsp:txBody>
      <dsp:txXfrm>
        <a:off x="3300138" y="2532623"/>
        <a:ext cx="2240252" cy="2065362"/>
      </dsp:txXfrm>
    </dsp:sp>
    <dsp:sp modelId="{870E5749-2466-4667-BFBF-038EE303C1C8}">
      <dsp:nvSpPr>
        <dsp:cNvPr id="0" name=""/>
        <dsp:cNvSpPr/>
      </dsp:nvSpPr>
      <dsp:spPr>
        <a:xfrm rot="16247343">
          <a:off x="4158575" y="2139594"/>
          <a:ext cx="562649" cy="0"/>
        </a:xfrm>
        <a:custGeom>
          <a:avLst/>
          <a:gdLst/>
          <a:ahLst/>
          <a:cxnLst/>
          <a:rect l="0" t="0" r="0" b="0"/>
          <a:pathLst>
            <a:path>
              <a:moveTo>
                <a:pt x="0" y="0"/>
              </a:moveTo>
              <a:lnTo>
                <a:pt x="5626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9535F-C82E-4260-8606-937D6E2E226B}">
      <dsp:nvSpPr>
        <dsp:cNvPr id="0" name=""/>
        <dsp:cNvSpPr/>
      </dsp:nvSpPr>
      <dsp:spPr>
        <a:xfrm>
          <a:off x="3548127" y="67025"/>
          <a:ext cx="1815964" cy="17912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i="1" kern="1200" dirty="0" err="1" smtClean="0"/>
            <a:t>Kepempimpinan</a:t>
          </a:r>
          <a:r>
            <a:rPr lang="en-US" sz="1500" b="1" i="1" kern="1200" dirty="0" smtClean="0"/>
            <a:t> </a:t>
          </a:r>
          <a:r>
            <a:rPr lang="en-US" sz="1500" b="1" i="1" kern="1200" dirty="0" err="1" smtClean="0"/>
            <a:t>operasional</a:t>
          </a:r>
          <a:endParaRPr lang="id-ID" sz="1500" kern="1200" dirty="0"/>
        </a:p>
      </dsp:txBody>
      <dsp:txXfrm>
        <a:off x="3635570" y="154468"/>
        <a:ext cx="1641078" cy="1616385"/>
      </dsp:txXfrm>
    </dsp:sp>
    <dsp:sp modelId="{6AE6247C-FC98-4B8F-8E11-D130AF54A4FC}">
      <dsp:nvSpPr>
        <dsp:cNvPr id="0" name=""/>
        <dsp:cNvSpPr/>
      </dsp:nvSpPr>
      <dsp:spPr>
        <a:xfrm rot="2199918">
          <a:off x="5611370" y="4605330"/>
          <a:ext cx="411922" cy="0"/>
        </a:xfrm>
        <a:custGeom>
          <a:avLst/>
          <a:gdLst/>
          <a:ahLst/>
          <a:cxnLst/>
          <a:rect l="0" t="0" r="0" b="0"/>
          <a:pathLst>
            <a:path>
              <a:moveTo>
                <a:pt x="0" y="0"/>
              </a:moveTo>
              <a:lnTo>
                <a:pt x="4119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03283-CF0F-42AF-8697-E1C86020BDC0}">
      <dsp:nvSpPr>
        <dsp:cNvPr id="0" name=""/>
        <dsp:cNvSpPr/>
      </dsp:nvSpPr>
      <dsp:spPr>
        <a:xfrm>
          <a:off x="5982541" y="4616845"/>
          <a:ext cx="2271735" cy="19141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i="1" kern="1200" dirty="0" err="1" smtClean="0"/>
            <a:t>Kepemimpinan</a:t>
          </a:r>
          <a:r>
            <a:rPr lang="en-US" sz="2100" b="1" i="1" kern="1200" dirty="0" smtClean="0"/>
            <a:t> </a:t>
          </a:r>
          <a:r>
            <a:rPr lang="en-US" sz="2100" b="1" i="1" kern="1200" dirty="0" err="1" smtClean="0"/>
            <a:t>organisasi</a:t>
          </a:r>
          <a:r>
            <a:rPr lang="en-US" sz="2100" b="1" i="1" kern="1200" dirty="0" smtClean="0"/>
            <a:t> </a:t>
          </a:r>
          <a:endParaRPr lang="id-ID" sz="2100" kern="1200" dirty="0"/>
        </a:p>
      </dsp:txBody>
      <dsp:txXfrm>
        <a:off x="6075980" y="4710284"/>
        <a:ext cx="2084857" cy="1727227"/>
      </dsp:txXfrm>
    </dsp:sp>
    <dsp:sp modelId="{EC2453C8-7ACB-4C18-97EE-E5C3CCBEE4C1}">
      <dsp:nvSpPr>
        <dsp:cNvPr id="0" name=""/>
        <dsp:cNvSpPr/>
      </dsp:nvSpPr>
      <dsp:spPr>
        <a:xfrm rot="8555573">
          <a:off x="2918479" y="4598757"/>
          <a:ext cx="300866" cy="0"/>
        </a:xfrm>
        <a:custGeom>
          <a:avLst/>
          <a:gdLst/>
          <a:ahLst/>
          <a:cxnLst/>
          <a:rect l="0" t="0" r="0" b="0"/>
          <a:pathLst>
            <a:path>
              <a:moveTo>
                <a:pt x="0" y="0"/>
              </a:moveTo>
              <a:lnTo>
                <a:pt x="3008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BA5C5-6F03-441F-9398-2B78072CCC24}">
      <dsp:nvSpPr>
        <dsp:cNvPr id="0" name=""/>
        <dsp:cNvSpPr/>
      </dsp:nvSpPr>
      <dsp:spPr>
        <a:xfrm>
          <a:off x="638203" y="4545461"/>
          <a:ext cx="2311213" cy="205687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i="1" kern="1200" dirty="0" err="1" smtClean="0"/>
            <a:t>Kepemimpinan</a:t>
          </a:r>
          <a:r>
            <a:rPr lang="en-US" sz="2100" b="1" i="1" kern="1200" dirty="0" smtClean="0"/>
            <a:t> </a:t>
          </a:r>
          <a:r>
            <a:rPr lang="en-US" sz="2100" b="1" i="1" kern="1200" dirty="0" err="1" smtClean="0"/>
            <a:t>publik</a:t>
          </a:r>
          <a:r>
            <a:rPr lang="en-US" sz="2100" b="1" i="1" kern="1200" dirty="0" smtClean="0"/>
            <a:t>.</a:t>
          </a:r>
          <a:endParaRPr lang="id-ID" sz="2100" kern="1200" dirty="0"/>
        </a:p>
      </dsp:txBody>
      <dsp:txXfrm>
        <a:off x="738611" y="4645869"/>
        <a:ext cx="2110397" cy="185605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04C5CC8-6B5A-41AF-B8E3-C0A41265BD7A}" type="datetimeFigureOut">
              <a:rPr lang="id-ID" smtClean="0"/>
              <a:t>18/05/2017</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5236A1D8-A069-4ABE-B976-1D89DD2E0A1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5CC8-6B5A-41AF-B8E3-C0A41265BD7A}" type="datetimeFigureOut">
              <a:rPr lang="id-ID" smtClean="0"/>
              <a:t>18/05/2017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5CC8-6B5A-41AF-B8E3-C0A41265BD7A}" type="datetimeFigureOut">
              <a:rPr lang="id-ID" smtClean="0"/>
              <a:t>18/05/2017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C5CC8-6B5A-41AF-B8E3-C0A41265BD7A}" type="datetimeFigureOut">
              <a:rPr lang="id-ID" smtClean="0"/>
              <a:t>18/05/2017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4C5CC8-6B5A-41AF-B8E3-C0A41265BD7A}" type="datetimeFigureOut">
              <a:rPr lang="id-ID" smtClean="0"/>
              <a:t>18/05/2017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36A1D8-A069-4ABE-B976-1D89DD2E0A1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4C5CC8-6B5A-41AF-B8E3-C0A41265BD7A}" type="datetimeFigureOut">
              <a:rPr lang="id-ID" smtClean="0"/>
              <a:t>18/05/2017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4C5CC8-6B5A-41AF-B8E3-C0A41265BD7A}" type="datetimeFigureOut">
              <a:rPr lang="id-ID" smtClean="0"/>
              <a:t>18/05/2017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4C5CC8-6B5A-41AF-B8E3-C0A41265BD7A}" type="datetimeFigureOut">
              <a:rPr lang="id-ID" smtClean="0"/>
              <a:t>18/05/2017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C5CC8-6B5A-41AF-B8E3-C0A41265BD7A}" type="datetimeFigureOut">
              <a:rPr lang="id-ID" smtClean="0"/>
              <a:t>18/05/2017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4C5CC8-6B5A-41AF-B8E3-C0A41265BD7A}" type="datetimeFigureOut">
              <a:rPr lang="id-ID" smtClean="0"/>
              <a:t>18/05/2017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36A1D8-A069-4ABE-B976-1D89DD2E0A1E}"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4C5CC8-6B5A-41AF-B8E3-C0A41265BD7A}" type="datetimeFigureOut">
              <a:rPr lang="id-ID" smtClean="0"/>
              <a:t>18/05/2017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5236A1D8-A069-4ABE-B976-1D89DD2E0A1E}" type="slidenum">
              <a:rPr lang="id-ID" smtClean="0"/>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4C5CC8-6B5A-41AF-B8E3-C0A41265BD7A}" type="datetimeFigureOut">
              <a:rPr lang="id-ID" smtClean="0"/>
              <a:t>18/05/2017</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36A1D8-A069-4ABE-B976-1D89DD2E0A1E}" type="slidenum">
              <a:rPr lang="id-ID" smtClean="0"/>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7000" r="-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0"/>
            <a:ext cx="1440160" cy="792088"/>
          </a:xfrm>
          <a:prstGeom prst="rect">
            <a:avLst/>
          </a:prstGeom>
          <a:effectLst>
            <a:glow rad="101600">
              <a:schemeClr val="bg1">
                <a:lumMod val="65000"/>
                <a:lumOff val="35000"/>
                <a:alpha val="60000"/>
              </a:schemeClr>
            </a:glow>
            <a:outerShdw blurRad="1270000" dist="1612900" dir="20880000" sx="71000" sy="71000" algn="ctr" rotWithShape="0">
              <a:srgbClr val="000000">
                <a:alpha val="11000"/>
              </a:srgbClr>
            </a:outerShdw>
          </a:effectLst>
        </p:spPr>
      </p:pic>
      <p:sp>
        <p:nvSpPr>
          <p:cNvPr id="3" name="Rectangle 2"/>
          <p:cNvSpPr/>
          <p:nvPr/>
        </p:nvSpPr>
        <p:spPr>
          <a:xfrm>
            <a:off x="827584" y="22162"/>
            <a:ext cx="9144000" cy="1077218"/>
          </a:xfrm>
          <a:prstGeom prst="rect">
            <a:avLst/>
          </a:prstGeom>
        </p:spPr>
        <p:txBody>
          <a:bodyPr wrap="square">
            <a:spAutoFit/>
          </a:bodyPr>
          <a:lstStyle/>
          <a:p>
            <a:pPr algn="ctr"/>
            <a:r>
              <a:rPr lang="id-ID" sz="3200" b="1" dirty="0">
                <a:solidFill>
                  <a:schemeClr val="bg1"/>
                </a:solidFill>
              </a:rPr>
              <a:t>BORANG III </a:t>
            </a:r>
            <a:r>
              <a:rPr lang="id-ID" sz="3200" b="1" dirty="0" smtClean="0">
                <a:solidFill>
                  <a:schemeClr val="bg1"/>
                </a:solidFill>
              </a:rPr>
              <a:t>B</a:t>
            </a:r>
            <a:endParaRPr lang="en-GB" sz="3200" b="1" dirty="0" smtClean="0">
              <a:solidFill>
                <a:schemeClr val="bg1"/>
              </a:solidFill>
            </a:endParaRPr>
          </a:p>
          <a:p>
            <a:pPr algn="ctr"/>
            <a:r>
              <a:rPr lang="en-GB" sz="3200" b="1" dirty="0" smtClean="0">
                <a:solidFill>
                  <a:schemeClr val="bg1"/>
                </a:solidFill>
              </a:rPr>
              <a:t>Fakultas Ilmu Sosial dan Ilmu Politik</a:t>
            </a:r>
            <a:endParaRPr lang="id-ID" sz="3200" b="1" dirty="0">
              <a:solidFill>
                <a:schemeClr val="bg1"/>
              </a:solidFill>
            </a:endParaRPr>
          </a:p>
        </p:txBody>
      </p:sp>
    </p:spTree>
    <p:extLst>
      <p:ext uri="{BB962C8B-B14F-4D97-AF65-F5344CB8AC3E}">
        <p14:creationId xmlns:p14="http://schemas.microsoft.com/office/powerpoint/2010/main" val="128001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412" y="980728"/>
            <a:ext cx="8856984" cy="1415772"/>
          </a:xfrm>
          <a:prstGeom prst="rect">
            <a:avLst/>
          </a:prstGeom>
          <a:ln w="28575">
            <a:solidFill>
              <a:srgbClr val="FF0000"/>
            </a:solidFill>
          </a:ln>
        </p:spPr>
        <p:txBody>
          <a:bodyPr wrap="square">
            <a:spAutoFit/>
          </a:bodyPr>
          <a:lstStyle/>
          <a:p>
            <a:pPr algn="r"/>
            <a:r>
              <a:rPr lang="en-US" sz="3200" b="1" dirty="0" smtClean="0">
                <a:latin typeface="Monotype Corsiva" pitchFamily="66" charset="0"/>
              </a:rPr>
              <a:t>Pengelolaan </a:t>
            </a:r>
            <a:r>
              <a:rPr lang="id-ID" sz="3200" b="1" dirty="0">
                <a:latin typeface="Monotype Corsiva" pitchFamily="66" charset="0"/>
              </a:rPr>
              <a:t>y</a:t>
            </a:r>
            <a:r>
              <a:rPr lang="en-US" sz="3200" b="1" dirty="0" err="1">
                <a:latin typeface="Monotype Corsiva" pitchFamily="66" charset="0"/>
              </a:rPr>
              <a:t>ang</a:t>
            </a:r>
            <a:r>
              <a:rPr lang="en-US" sz="3200" b="1" dirty="0">
                <a:latin typeface="Monotype Corsiva" pitchFamily="66" charset="0"/>
              </a:rPr>
              <a:t> </a:t>
            </a:r>
            <a:r>
              <a:rPr lang="en-US" sz="3200" b="1" dirty="0" err="1">
                <a:latin typeface="Monotype Corsiva" pitchFamily="66" charset="0"/>
              </a:rPr>
              <a:t>Baik</a:t>
            </a:r>
            <a:endParaRPr lang="id-ID" sz="3200" dirty="0">
              <a:latin typeface="Monotype Corsiva" pitchFamily="66" charset="0"/>
            </a:endParaRPr>
          </a:p>
          <a:p>
            <a:pPr algn="just"/>
            <a:r>
              <a:rPr lang="en-US" dirty="0"/>
              <a:t>Tata </a:t>
            </a:r>
            <a:r>
              <a:rPr lang="en-US" dirty="0" err="1"/>
              <a:t>kelola</a:t>
            </a:r>
            <a:r>
              <a:rPr lang="en-US" dirty="0"/>
              <a:t> yang </a:t>
            </a:r>
            <a:r>
              <a:rPr lang="en-US" dirty="0" err="1"/>
              <a:t>baik</a:t>
            </a:r>
            <a:r>
              <a:rPr lang="en-US" dirty="0"/>
              <a:t> </a:t>
            </a:r>
            <a:r>
              <a:rPr lang="en-US" dirty="0" err="1"/>
              <a:t>menjadi</a:t>
            </a:r>
            <a:r>
              <a:rPr lang="en-US" dirty="0"/>
              <a:t> </a:t>
            </a:r>
            <a:r>
              <a:rPr lang="en-US" dirty="0" err="1"/>
              <a:t>bagian</a:t>
            </a:r>
            <a:r>
              <a:rPr lang="en-US" dirty="0"/>
              <a:t> </a:t>
            </a:r>
            <a:r>
              <a:rPr lang="en-US" dirty="0" err="1"/>
              <a:t>penting</a:t>
            </a:r>
            <a:r>
              <a:rPr lang="en-US" dirty="0"/>
              <a:t> </a:t>
            </a:r>
            <a:r>
              <a:rPr lang="en-US" dirty="0" err="1"/>
              <a:t>dalam</a:t>
            </a:r>
            <a:r>
              <a:rPr lang="en-US" dirty="0"/>
              <a:t> </a:t>
            </a:r>
            <a:r>
              <a:rPr lang="en-US" dirty="0" err="1"/>
              <a:t>penyelenggaraan</a:t>
            </a:r>
            <a:r>
              <a:rPr lang="en-US" dirty="0"/>
              <a:t> </a:t>
            </a:r>
            <a:r>
              <a:rPr lang="en-US" dirty="0" err="1"/>
              <a:t>Fakultas</a:t>
            </a:r>
            <a:r>
              <a:rPr lang="en-US" dirty="0"/>
              <a:t>. </a:t>
            </a:r>
            <a:r>
              <a:rPr lang="en-US" dirty="0" err="1"/>
              <a:t>Dalam</a:t>
            </a:r>
            <a:r>
              <a:rPr lang="en-US" dirty="0"/>
              <a:t> </a:t>
            </a:r>
            <a:r>
              <a:rPr lang="en-US" dirty="0" err="1"/>
              <a:t>kaitan</a:t>
            </a:r>
            <a:r>
              <a:rPr lang="en-US" dirty="0"/>
              <a:t> </a:t>
            </a:r>
            <a:r>
              <a:rPr lang="en-US" dirty="0" err="1"/>
              <a:t>ini</a:t>
            </a:r>
            <a:r>
              <a:rPr lang="en-US" dirty="0"/>
              <a:t> </a:t>
            </a:r>
            <a:r>
              <a:rPr lang="en-US" dirty="0" err="1"/>
              <a:t>Fakultas</a:t>
            </a:r>
            <a:r>
              <a:rPr lang="en-US" dirty="0"/>
              <a:t> </a:t>
            </a:r>
            <a:r>
              <a:rPr lang="en-US" dirty="0" err="1"/>
              <a:t>mempersiapkan</a:t>
            </a:r>
            <a:r>
              <a:rPr lang="en-US" dirty="0"/>
              <a:t> </a:t>
            </a:r>
            <a:r>
              <a:rPr lang="en-US" dirty="0" err="1"/>
              <a:t>berbagai</a:t>
            </a:r>
            <a:r>
              <a:rPr lang="en-US" dirty="0"/>
              <a:t> </a:t>
            </a:r>
            <a:r>
              <a:rPr lang="en-US" dirty="0" err="1"/>
              <a:t>dokumen</a:t>
            </a:r>
            <a:r>
              <a:rPr lang="en-US" dirty="0"/>
              <a:t> yang </a:t>
            </a:r>
            <a:r>
              <a:rPr lang="en-US" dirty="0" err="1"/>
              <a:t>dijadikan</a:t>
            </a:r>
            <a:r>
              <a:rPr lang="en-US" dirty="0"/>
              <a:t> </a:t>
            </a:r>
            <a:r>
              <a:rPr lang="en-US" dirty="0" err="1"/>
              <a:t>dasar</a:t>
            </a:r>
            <a:r>
              <a:rPr lang="en-US" dirty="0"/>
              <a:t> </a:t>
            </a:r>
            <a:r>
              <a:rPr lang="en-US" dirty="0" err="1"/>
              <a:t>dalam</a:t>
            </a:r>
            <a:r>
              <a:rPr lang="en-US" dirty="0"/>
              <a:t> </a:t>
            </a:r>
            <a:r>
              <a:rPr lang="en-US" dirty="0" err="1"/>
              <a:t>melaksanakan</a:t>
            </a:r>
            <a:r>
              <a:rPr lang="en-US" dirty="0"/>
              <a:t> </a:t>
            </a:r>
            <a:r>
              <a:rPr lang="en-US" dirty="0" err="1"/>
              <a:t>tugas</a:t>
            </a:r>
            <a:r>
              <a:rPr lang="en-US" dirty="0"/>
              <a:t> </a:t>
            </a:r>
            <a:r>
              <a:rPr lang="en-US" dirty="0" err="1"/>
              <a:t>sehari-hari</a:t>
            </a:r>
            <a:r>
              <a:rPr lang="en-US" dirty="0"/>
              <a:t>.</a:t>
            </a:r>
            <a:endParaRPr lang="id-ID" dirty="0"/>
          </a:p>
        </p:txBody>
      </p:sp>
      <p:sp>
        <p:nvSpPr>
          <p:cNvPr id="6" name="Rectangle 5"/>
          <p:cNvSpPr/>
          <p:nvPr/>
        </p:nvSpPr>
        <p:spPr>
          <a:xfrm>
            <a:off x="113865" y="4293096"/>
            <a:ext cx="8856984" cy="1415772"/>
          </a:xfrm>
          <a:prstGeom prst="rect">
            <a:avLst/>
          </a:prstGeom>
          <a:ln w="28575">
            <a:solidFill>
              <a:srgbClr val="FF0000"/>
            </a:solidFill>
          </a:ln>
        </p:spPr>
        <p:txBody>
          <a:bodyPr wrap="square">
            <a:spAutoFit/>
          </a:bodyPr>
          <a:lstStyle/>
          <a:p>
            <a:pPr algn="r"/>
            <a:r>
              <a:rPr lang="en-US" sz="3200" b="1" dirty="0" smtClean="0">
                <a:latin typeface="Monotype Corsiva" pitchFamily="66" charset="0"/>
              </a:rPr>
              <a:t>Monitoring </a:t>
            </a:r>
            <a:r>
              <a:rPr lang="en-US" sz="3200" b="1" dirty="0">
                <a:latin typeface="Monotype Corsiva" pitchFamily="66" charset="0"/>
              </a:rPr>
              <a:t>Perkuliahan</a:t>
            </a:r>
            <a:endParaRPr lang="id-ID" sz="3200" dirty="0">
              <a:latin typeface="Monotype Corsiva" pitchFamily="66" charset="0"/>
            </a:endParaRPr>
          </a:p>
          <a:p>
            <a:pPr algn="just"/>
            <a:r>
              <a:rPr lang="en-US" dirty="0"/>
              <a:t>Monitoring </a:t>
            </a:r>
            <a:r>
              <a:rPr lang="en-US" dirty="0" err="1"/>
              <a:t>menjadi</a:t>
            </a:r>
            <a:r>
              <a:rPr lang="en-US" dirty="0"/>
              <a:t> </a:t>
            </a:r>
            <a:r>
              <a:rPr lang="en-US" dirty="0" err="1"/>
              <a:t>bagian</a:t>
            </a:r>
            <a:r>
              <a:rPr lang="en-US" dirty="0"/>
              <a:t> </a:t>
            </a:r>
            <a:r>
              <a:rPr lang="en-US" dirty="0" err="1"/>
              <a:t>penting</a:t>
            </a:r>
            <a:r>
              <a:rPr lang="en-US" dirty="0"/>
              <a:t> </a:t>
            </a:r>
            <a:r>
              <a:rPr lang="en-US" dirty="0" err="1"/>
              <a:t>dalam</a:t>
            </a:r>
            <a:r>
              <a:rPr lang="en-US" dirty="0"/>
              <a:t> </a:t>
            </a:r>
            <a:r>
              <a:rPr lang="en-US" dirty="0" err="1"/>
              <a:t>tatalaksana</a:t>
            </a:r>
            <a:r>
              <a:rPr lang="en-US" dirty="0"/>
              <a:t> </a:t>
            </a:r>
            <a:r>
              <a:rPr lang="en-US" dirty="0" err="1"/>
              <a:t>satu</a:t>
            </a:r>
            <a:r>
              <a:rPr lang="en-US" dirty="0"/>
              <a:t> </a:t>
            </a:r>
            <a:r>
              <a:rPr lang="en-US" dirty="0" err="1"/>
              <a:t>organisasi</a:t>
            </a:r>
            <a:r>
              <a:rPr lang="en-US" dirty="0"/>
              <a:t>, </a:t>
            </a:r>
            <a:r>
              <a:rPr lang="en-US" dirty="0" err="1"/>
              <a:t>termasuk</a:t>
            </a:r>
            <a:r>
              <a:rPr lang="en-US" dirty="0"/>
              <a:t> </a:t>
            </a:r>
            <a:r>
              <a:rPr lang="en-US" dirty="0" err="1"/>
              <a:t>Fakultas</a:t>
            </a:r>
            <a:r>
              <a:rPr lang="en-US" dirty="0"/>
              <a:t> </a:t>
            </a:r>
            <a:r>
              <a:rPr lang="en-US" dirty="0" err="1"/>
              <a:t>Ilmu</a:t>
            </a:r>
            <a:r>
              <a:rPr lang="en-US" dirty="0"/>
              <a:t> </a:t>
            </a:r>
            <a:r>
              <a:rPr lang="en-US" dirty="0" err="1"/>
              <a:t>Sosial</a:t>
            </a:r>
            <a:r>
              <a:rPr lang="en-US" dirty="0"/>
              <a:t> </a:t>
            </a:r>
            <a:r>
              <a:rPr lang="en-US" dirty="0" err="1"/>
              <a:t>dan</a:t>
            </a:r>
            <a:r>
              <a:rPr lang="en-US" dirty="0"/>
              <a:t> </a:t>
            </a:r>
            <a:r>
              <a:rPr lang="en-US" dirty="0" err="1"/>
              <a:t>Ilmu</a:t>
            </a:r>
            <a:r>
              <a:rPr lang="en-US" dirty="0"/>
              <a:t> </a:t>
            </a:r>
            <a:r>
              <a:rPr lang="en-US" dirty="0" err="1"/>
              <a:t>Politik</a:t>
            </a:r>
            <a:r>
              <a:rPr lang="en-US" dirty="0"/>
              <a:t>. </a:t>
            </a:r>
            <a:r>
              <a:rPr lang="en-US" dirty="0" err="1"/>
              <a:t>Fakultas</a:t>
            </a:r>
            <a:r>
              <a:rPr lang="en-US" dirty="0"/>
              <a:t> </a:t>
            </a:r>
            <a:r>
              <a:rPr lang="en-US" dirty="0" err="1"/>
              <a:t>telah</a:t>
            </a:r>
            <a:r>
              <a:rPr lang="en-US" dirty="0"/>
              <a:t> </a:t>
            </a:r>
            <a:r>
              <a:rPr lang="en-US" dirty="0" err="1"/>
              <a:t>melakukan</a:t>
            </a:r>
            <a:r>
              <a:rPr lang="en-US" dirty="0"/>
              <a:t> monitoring </a:t>
            </a:r>
            <a:r>
              <a:rPr lang="en-US" dirty="0" err="1"/>
              <a:t>kuliah</a:t>
            </a:r>
            <a:r>
              <a:rPr lang="en-US" dirty="0"/>
              <a:t> yang </a:t>
            </a:r>
            <a:r>
              <a:rPr lang="en-US" dirty="0" err="1"/>
              <a:t>fokus</a:t>
            </a:r>
            <a:r>
              <a:rPr lang="en-US" dirty="0"/>
              <a:t> </a:t>
            </a:r>
            <a:r>
              <a:rPr lang="en-US" dirty="0" err="1"/>
              <a:t>pemantauannya</a:t>
            </a:r>
            <a:r>
              <a:rPr lang="en-US" dirty="0"/>
              <a:t> </a:t>
            </a:r>
            <a:r>
              <a:rPr lang="en-US" dirty="0" err="1"/>
              <a:t>guna</a:t>
            </a:r>
            <a:r>
              <a:rPr lang="en-US" dirty="0"/>
              <a:t> </a:t>
            </a:r>
            <a:r>
              <a:rPr lang="en-US" dirty="0" err="1"/>
              <a:t>mengalami</a:t>
            </a:r>
            <a:r>
              <a:rPr lang="en-US" dirty="0"/>
              <a:t> </a:t>
            </a:r>
            <a:r>
              <a:rPr lang="en-US" dirty="0" err="1"/>
              <a:t>perbaikan</a:t>
            </a:r>
            <a:r>
              <a:rPr lang="en-US" dirty="0"/>
              <a:t>.</a:t>
            </a:r>
            <a:endParaRPr lang="id-ID" dirty="0"/>
          </a:p>
        </p:txBody>
      </p:sp>
      <p:sp>
        <p:nvSpPr>
          <p:cNvPr id="7" name="Rectangle 6"/>
          <p:cNvSpPr/>
          <p:nvPr/>
        </p:nvSpPr>
        <p:spPr>
          <a:xfrm>
            <a:off x="113865" y="2610265"/>
            <a:ext cx="8856984" cy="1415772"/>
          </a:xfrm>
          <a:prstGeom prst="rect">
            <a:avLst/>
          </a:prstGeom>
          <a:ln w="28575">
            <a:solidFill>
              <a:srgbClr val="FF0000"/>
            </a:solidFill>
          </a:ln>
        </p:spPr>
        <p:txBody>
          <a:bodyPr wrap="square">
            <a:spAutoFit/>
          </a:bodyPr>
          <a:lstStyle/>
          <a:p>
            <a:r>
              <a:rPr lang="en-US" sz="3200" b="1" dirty="0" smtClean="0">
                <a:latin typeface="Monotype Corsiva" pitchFamily="66" charset="0"/>
              </a:rPr>
              <a:t>Penjaminan </a:t>
            </a:r>
            <a:r>
              <a:rPr lang="en-US" sz="3200" b="1" dirty="0">
                <a:latin typeface="Monotype Corsiva" pitchFamily="66" charset="0"/>
              </a:rPr>
              <a:t>Mutu</a:t>
            </a:r>
            <a:endParaRPr lang="id-ID" sz="3200" dirty="0">
              <a:latin typeface="Monotype Corsiva" pitchFamily="66" charset="0"/>
            </a:endParaRPr>
          </a:p>
          <a:p>
            <a:pPr algn="just"/>
            <a:r>
              <a:rPr lang="en-US" dirty="0"/>
              <a:t>Sesuai dengan kebutuhan peningkatan mutu, Fakultas Ilmu Sosial dan Ilmu Politik telah </a:t>
            </a:r>
            <a:r>
              <a:rPr lang="en-US" dirty="0" smtClean="0"/>
              <a:t>sistem penjaminan mutu internal yang dijalankan oleh gugus penjaminan mutu fakultas.</a:t>
            </a:r>
            <a:endParaRPr lang="id-ID" dirty="0"/>
          </a:p>
        </p:txBody>
      </p:sp>
    </p:spTree>
    <p:extLst>
      <p:ext uri="{BB962C8B-B14F-4D97-AF65-F5344CB8AC3E}">
        <p14:creationId xmlns:p14="http://schemas.microsoft.com/office/powerpoint/2010/main" val="224850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89569659"/>
              </p:ext>
            </p:extLst>
          </p:nvPr>
        </p:nvGraphicFramePr>
        <p:xfrm>
          <a:off x="0" y="0"/>
          <a:ext cx="889248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7504" y="373832"/>
            <a:ext cx="2736304" cy="1200329"/>
          </a:xfrm>
          <a:prstGeom prst="rect">
            <a:avLst/>
          </a:prstGeom>
        </p:spPr>
        <p:txBody>
          <a:bodyPr wrap="square">
            <a:spAutoFit/>
          </a:bodyPr>
          <a:lstStyle/>
          <a:p>
            <a:pPr algn="ctr"/>
            <a:r>
              <a:rPr lang="en-US" dirty="0" err="1">
                <a:latin typeface="Times New Roman" pitchFamily="18" charset="0"/>
                <a:cs typeface="Times New Roman" pitchFamily="18" charset="0"/>
              </a:rPr>
              <a:t>Permendikbud</a:t>
            </a:r>
            <a:r>
              <a:rPr lang="en-US" dirty="0">
                <a:latin typeface="Times New Roman" pitchFamily="18" charset="0"/>
                <a:cs typeface="Times New Roman" pitchFamily="18" charset="0"/>
              </a:rPr>
              <a:t> No. 19 </a:t>
            </a:r>
            <a:r>
              <a:rPr lang="en-US" dirty="0" err="1">
                <a:latin typeface="Times New Roman" pitchFamily="18" charset="0"/>
                <a:cs typeface="Times New Roman" pitchFamily="18" charset="0"/>
              </a:rPr>
              <a:t>Tahun</a:t>
            </a:r>
            <a:r>
              <a:rPr lang="en-US" dirty="0">
                <a:latin typeface="Times New Roman" pitchFamily="18" charset="0"/>
                <a:cs typeface="Times New Roman" pitchFamily="18" charset="0"/>
              </a:rPr>
              <a:t> 2014 </a:t>
            </a:r>
            <a:r>
              <a:rPr lang="en-US" dirty="0" err="1">
                <a:latin typeface="Times New Roman" pitchFamily="18" charset="0"/>
                <a:cs typeface="Times New Roman" pitchFamily="18" charset="0"/>
              </a:rPr>
              <a:t>tentang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Organisasi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Tata </a:t>
            </a:r>
            <a:r>
              <a:rPr lang="en-US" dirty="0" err="1">
                <a:latin typeface="Times New Roman" pitchFamily="18" charset="0"/>
                <a:cs typeface="Times New Roman" pitchFamily="18" charset="0"/>
              </a:rPr>
              <a:t>Kerja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Universitas</a:t>
            </a:r>
            <a:r>
              <a:rPr lang="en-US" dirty="0">
                <a:latin typeface="Times New Roman" pitchFamily="18" charset="0"/>
                <a:cs typeface="Times New Roman" pitchFamily="18" charset="0"/>
              </a:rPr>
              <a:t> Jambi</a:t>
            </a:r>
            <a:endParaRPr lang="id-ID" dirty="0">
              <a:latin typeface="Times New Roman" pitchFamily="18" charset="0"/>
              <a:cs typeface="Times New Roman" pitchFamily="18" charset="0"/>
            </a:endParaRPr>
          </a:p>
        </p:txBody>
      </p:sp>
      <p:sp>
        <p:nvSpPr>
          <p:cNvPr id="6" name="Notched Right Arrow 5"/>
          <p:cNvSpPr/>
          <p:nvPr/>
        </p:nvSpPr>
        <p:spPr>
          <a:xfrm flipH="1">
            <a:off x="2987824" y="861387"/>
            <a:ext cx="360040" cy="3960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940152" y="660752"/>
            <a:ext cx="3024336" cy="3416320"/>
          </a:xfrm>
          <a:prstGeom prst="rect">
            <a:avLst/>
          </a:prstGeom>
        </p:spPr>
        <p:txBody>
          <a:bodyPr wrap="square">
            <a:spAutoFit/>
          </a:bodyPr>
          <a:lstStyle/>
          <a:p>
            <a:pPr algn="ctr"/>
            <a:r>
              <a:rPr lang="en-US" dirty="0" err="1"/>
              <a:t>Sesuai</a:t>
            </a:r>
            <a:r>
              <a:rPr lang="en-US" dirty="0"/>
              <a:t> </a:t>
            </a:r>
            <a:r>
              <a:rPr lang="en-US" dirty="0" err="1"/>
              <a:t>dengan</a:t>
            </a:r>
            <a:r>
              <a:rPr lang="en-US" dirty="0"/>
              <a:t> OTK UNJA 2014, </a:t>
            </a:r>
            <a:r>
              <a:rPr lang="en-US" dirty="0" err="1"/>
              <a:t>susunan</a:t>
            </a:r>
            <a:r>
              <a:rPr lang="en-US" dirty="0"/>
              <a:t> </a:t>
            </a:r>
            <a:r>
              <a:rPr lang="en-US" dirty="0" err="1"/>
              <a:t>organisasi</a:t>
            </a:r>
            <a:r>
              <a:rPr lang="en-US" dirty="0"/>
              <a:t> </a:t>
            </a:r>
            <a:r>
              <a:rPr lang="en-US" dirty="0" err="1"/>
              <a:t>Fakultas</a:t>
            </a:r>
            <a:r>
              <a:rPr lang="en-US" dirty="0"/>
              <a:t> </a:t>
            </a:r>
            <a:r>
              <a:rPr lang="en-US" dirty="0" err="1"/>
              <a:t>terdiri</a:t>
            </a:r>
            <a:r>
              <a:rPr lang="en-US" dirty="0"/>
              <a:t> </a:t>
            </a:r>
            <a:r>
              <a:rPr lang="en-US" dirty="0" err="1"/>
              <a:t>atas</a:t>
            </a:r>
            <a:r>
              <a:rPr lang="en-US" dirty="0"/>
              <a:t> </a:t>
            </a:r>
            <a:r>
              <a:rPr lang="en-US" dirty="0" err="1"/>
              <a:t>Dekan</a:t>
            </a:r>
            <a:r>
              <a:rPr lang="en-US" dirty="0"/>
              <a:t> </a:t>
            </a:r>
            <a:r>
              <a:rPr lang="en-US" dirty="0" err="1"/>
              <a:t>dan</a:t>
            </a:r>
            <a:r>
              <a:rPr lang="en-US" dirty="0"/>
              <a:t> </a:t>
            </a:r>
            <a:r>
              <a:rPr lang="en-US" dirty="0" err="1"/>
              <a:t>tiga</a:t>
            </a:r>
            <a:r>
              <a:rPr lang="en-US" dirty="0"/>
              <a:t> </a:t>
            </a:r>
            <a:r>
              <a:rPr lang="en-US" dirty="0" err="1"/>
              <a:t>Wakil</a:t>
            </a:r>
            <a:r>
              <a:rPr lang="en-US" dirty="0"/>
              <a:t> </a:t>
            </a:r>
            <a:r>
              <a:rPr lang="en-US" dirty="0" err="1"/>
              <a:t>Dekan</a:t>
            </a:r>
            <a:r>
              <a:rPr lang="en-US" dirty="0"/>
              <a:t>, </a:t>
            </a:r>
            <a:r>
              <a:rPr lang="en-US" dirty="0" err="1"/>
              <a:t>yaitu</a:t>
            </a:r>
            <a:r>
              <a:rPr lang="en-US" dirty="0"/>
              <a:t> </a:t>
            </a:r>
            <a:r>
              <a:rPr lang="en-US" dirty="0" err="1"/>
              <a:t>Wakil</a:t>
            </a:r>
            <a:r>
              <a:rPr lang="en-US" dirty="0"/>
              <a:t> </a:t>
            </a:r>
            <a:r>
              <a:rPr lang="en-US" dirty="0" err="1"/>
              <a:t>Dekan</a:t>
            </a:r>
            <a:r>
              <a:rPr lang="en-US" dirty="0"/>
              <a:t> </a:t>
            </a:r>
            <a:r>
              <a:rPr lang="en-US" dirty="0" err="1"/>
              <a:t>Bidang</a:t>
            </a:r>
            <a:r>
              <a:rPr lang="en-US" dirty="0"/>
              <a:t> </a:t>
            </a:r>
            <a:r>
              <a:rPr lang="en-US" dirty="0" err="1"/>
              <a:t>Akademik</a:t>
            </a:r>
            <a:r>
              <a:rPr lang="en-US" dirty="0"/>
              <a:t> </a:t>
            </a:r>
            <a:r>
              <a:rPr lang="en-US" dirty="0" err="1"/>
              <a:t>dan</a:t>
            </a:r>
            <a:r>
              <a:rPr lang="en-US" dirty="0"/>
              <a:t> </a:t>
            </a:r>
            <a:r>
              <a:rPr lang="en-US" dirty="0" err="1"/>
              <a:t>Sistem</a:t>
            </a:r>
            <a:r>
              <a:rPr lang="en-US" dirty="0"/>
              <a:t> </a:t>
            </a:r>
            <a:r>
              <a:rPr lang="en-US" dirty="0" err="1"/>
              <a:t>Informasi</a:t>
            </a:r>
            <a:r>
              <a:rPr lang="en-US" dirty="0"/>
              <a:t>, </a:t>
            </a:r>
            <a:r>
              <a:rPr lang="en-US" dirty="0" err="1"/>
              <a:t>Wakil</a:t>
            </a:r>
            <a:r>
              <a:rPr lang="en-US" dirty="0"/>
              <a:t> </a:t>
            </a:r>
            <a:r>
              <a:rPr lang="en-US" dirty="0" err="1"/>
              <a:t>Dekan</a:t>
            </a:r>
            <a:r>
              <a:rPr lang="en-US" dirty="0"/>
              <a:t> </a:t>
            </a:r>
            <a:r>
              <a:rPr lang="en-US" dirty="0" err="1"/>
              <a:t>Bidang</a:t>
            </a:r>
            <a:r>
              <a:rPr lang="en-US" dirty="0"/>
              <a:t> </a:t>
            </a:r>
            <a:r>
              <a:rPr lang="en-US" dirty="0" err="1"/>
              <a:t>Umum</a:t>
            </a:r>
            <a:r>
              <a:rPr lang="en-US" dirty="0"/>
              <a:t> </a:t>
            </a:r>
            <a:r>
              <a:rPr lang="en-US" dirty="0" err="1"/>
              <a:t>dan</a:t>
            </a:r>
            <a:r>
              <a:rPr lang="en-US" dirty="0"/>
              <a:t> </a:t>
            </a:r>
            <a:r>
              <a:rPr lang="en-US" dirty="0" err="1"/>
              <a:t>Keuangan</a:t>
            </a:r>
            <a:r>
              <a:rPr lang="en-US" dirty="0"/>
              <a:t>, </a:t>
            </a:r>
            <a:r>
              <a:rPr lang="en-US" dirty="0" err="1"/>
              <a:t>serta</a:t>
            </a:r>
            <a:r>
              <a:rPr lang="en-US" dirty="0"/>
              <a:t> </a:t>
            </a:r>
            <a:r>
              <a:rPr lang="en-US" dirty="0" err="1"/>
              <a:t>Wakil</a:t>
            </a:r>
            <a:r>
              <a:rPr lang="en-US" dirty="0"/>
              <a:t> </a:t>
            </a:r>
            <a:r>
              <a:rPr lang="en-US" dirty="0" err="1"/>
              <a:t>Dekan</a:t>
            </a:r>
            <a:r>
              <a:rPr lang="en-US" dirty="0"/>
              <a:t> </a:t>
            </a:r>
            <a:r>
              <a:rPr lang="en-US" dirty="0" err="1"/>
              <a:t>Bidang</a:t>
            </a:r>
            <a:r>
              <a:rPr lang="en-US" dirty="0"/>
              <a:t> </a:t>
            </a:r>
            <a:r>
              <a:rPr lang="en-US" dirty="0" err="1"/>
              <a:t>Kemahasiswaan</a:t>
            </a:r>
            <a:r>
              <a:rPr lang="en-US" dirty="0"/>
              <a:t> </a:t>
            </a:r>
            <a:r>
              <a:rPr lang="en-US" dirty="0" err="1"/>
              <a:t>dan</a:t>
            </a:r>
            <a:r>
              <a:rPr lang="en-US" dirty="0"/>
              <a:t> Alumni.</a:t>
            </a:r>
            <a:endParaRPr lang="id-ID" dirty="0"/>
          </a:p>
        </p:txBody>
      </p:sp>
      <p:sp>
        <p:nvSpPr>
          <p:cNvPr id="8" name="Notched Right Arrow 7"/>
          <p:cNvSpPr/>
          <p:nvPr/>
        </p:nvSpPr>
        <p:spPr>
          <a:xfrm rot="5400000" flipH="1">
            <a:off x="6876256" y="4127018"/>
            <a:ext cx="360040" cy="3960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47350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784976" cy="6678751"/>
          </a:xfrm>
          <a:prstGeom prst="rect">
            <a:avLst/>
          </a:prstGeom>
        </p:spPr>
        <p:txBody>
          <a:bodyPr wrap="square">
            <a:spAutoFit/>
          </a:bodyPr>
          <a:lstStyle/>
          <a:p>
            <a:pPr algn="ctr"/>
            <a:r>
              <a:rPr lang="en-US" sz="3200" b="1" dirty="0" smtClean="0">
                <a:latin typeface="Monotype Corsiva" pitchFamily="66" charset="0"/>
              </a:rPr>
              <a:t>Sistem </a:t>
            </a:r>
            <a:r>
              <a:rPr lang="en-US" sz="3200" b="1" dirty="0">
                <a:latin typeface="Monotype Corsiva" pitchFamily="66" charset="0"/>
              </a:rPr>
              <a:t>Pengelolaan </a:t>
            </a:r>
            <a:endParaRPr lang="id-ID" sz="2400" dirty="0">
              <a:latin typeface="Monotype Corsiva" pitchFamily="66" charset="0"/>
            </a:endParaRPr>
          </a:p>
          <a:p>
            <a:pPr algn="ctr"/>
            <a:r>
              <a:rPr lang="en-US" dirty="0"/>
              <a:t>Sistem pengelolaan Fakultas pada dasarnya berpedoman kepada Renstra Fakultas Ilmu Sosial dan Ilmu </a:t>
            </a:r>
            <a:r>
              <a:rPr lang="en-US" dirty="0" smtClean="0"/>
              <a:t>Politik</a:t>
            </a:r>
            <a:endParaRPr lang="en-US" dirty="0"/>
          </a:p>
          <a:p>
            <a:pPr algn="ctr"/>
            <a:endParaRPr lang="id-ID" dirty="0" smtClean="0"/>
          </a:p>
          <a:p>
            <a:pPr lvl="0"/>
            <a:r>
              <a:rPr lang="en-US" b="1" i="1" u="sng" dirty="0" smtClean="0"/>
              <a:t>Planning</a:t>
            </a:r>
            <a:r>
              <a:rPr lang="id-ID" b="1" i="1" u="sng" dirty="0" smtClean="0"/>
              <a:t>:</a:t>
            </a:r>
            <a:endParaRPr lang="id-ID" u="sng" dirty="0"/>
          </a:p>
          <a:p>
            <a:pPr algn="just"/>
            <a:r>
              <a:rPr lang="en-US" dirty="0" err="1"/>
              <a:t>Perencanaan</a:t>
            </a:r>
            <a:r>
              <a:rPr lang="en-US" dirty="0"/>
              <a:t> </a:t>
            </a:r>
            <a:r>
              <a:rPr lang="id-ID" dirty="0"/>
              <a:t>(</a:t>
            </a:r>
            <a:r>
              <a:rPr lang="id-ID" i="1" dirty="0"/>
              <a:t>planning</a:t>
            </a:r>
            <a:r>
              <a:rPr lang="id-ID" dirty="0"/>
              <a:t>) dalam pengelolaan Fakultas Ilmu Sosial dan Ilmu Politik dilakukan melalui rapat pimpinan, anggota senat, dan sebagian lagi melibatkan seluruh dosen dan pemangku kepentingan (</a:t>
            </a:r>
            <a:r>
              <a:rPr lang="id-ID" i="1" dirty="0"/>
              <a:t>stakeholders</a:t>
            </a:r>
            <a:r>
              <a:rPr lang="id-ID" dirty="0" smtClean="0"/>
              <a:t>).</a:t>
            </a:r>
          </a:p>
          <a:p>
            <a:pPr lvl="0"/>
            <a:r>
              <a:rPr lang="en-US" b="1" i="1" u="sng" dirty="0" smtClean="0"/>
              <a:t>Organizing</a:t>
            </a:r>
            <a:r>
              <a:rPr lang="id-ID" b="1" i="1" u="sng" dirty="0" smtClean="0"/>
              <a:t>:</a:t>
            </a:r>
            <a:endParaRPr lang="id-ID" u="sng" dirty="0"/>
          </a:p>
          <a:p>
            <a:pPr algn="just"/>
            <a:r>
              <a:rPr lang="en-US" dirty="0" err="1"/>
              <a:t>Pengorganisasian</a:t>
            </a:r>
            <a:r>
              <a:rPr lang="id-ID" dirty="0"/>
              <a:t> (</a:t>
            </a:r>
            <a:r>
              <a:rPr lang="id-ID" i="1" dirty="0"/>
              <a:t>organizing</a:t>
            </a:r>
            <a:r>
              <a:rPr lang="id-ID" dirty="0"/>
              <a:t>) merupakan </a:t>
            </a:r>
            <a:r>
              <a:rPr lang="en-US" dirty="0" err="1"/>
              <a:t>pengalokasikan</a:t>
            </a:r>
            <a:r>
              <a:rPr lang="en-US" dirty="0"/>
              <a:t> </a:t>
            </a:r>
            <a:r>
              <a:rPr lang="en-US" dirty="0" err="1"/>
              <a:t>masing-masing</a:t>
            </a:r>
            <a:r>
              <a:rPr lang="en-US" dirty="0"/>
              <a:t> </a:t>
            </a:r>
            <a:r>
              <a:rPr lang="en-US" dirty="0" err="1"/>
              <a:t>pekerjaan</a:t>
            </a:r>
            <a:r>
              <a:rPr lang="en-US" dirty="0"/>
              <a:t> </a:t>
            </a:r>
            <a:r>
              <a:rPr lang="en-US" dirty="0" err="1"/>
              <a:t>kepada</a:t>
            </a:r>
            <a:r>
              <a:rPr lang="en-US" dirty="0"/>
              <a:t> unit-unit yang </a:t>
            </a:r>
            <a:r>
              <a:rPr lang="en-US" dirty="0" err="1"/>
              <a:t>telah</a:t>
            </a:r>
            <a:r>
              <a:rPr lang="en-US" dirty="0"/>
              <a:t> </a:t>
            </a:r>
            <a:r>
              <a:rPr lang="en-US" dirty="0" err="1"/>
              <a:t>tersedia</a:t>
            </a:r>
            <a:r>
              <a:rPr lang="en-US" dirty="0"/>
              <a:t>. </a:t>
            </a:r>
            <a:r>
              <a:rPr lang="id-ID" dirty="0"/>
              <a:t>Pada Fakultas Ilmu Sosial dan Ilmu Politik, pengorganisasian dilakukan melalui sistem yang mengintegrasikan seluruh unit-unit yang ada dalam </a:t>
            </a:r>
            <a:r>
              <a:rPr lang="id-ID" dirty="0" smtClean="0"/>
              <a:t>Fakultas.</a:t>
            </a:r>
          </a:p>
          <a:p>
            <a:pPr lvl="0"/>
            <a:r>
              <a:rPr lang="en-US" b="1" i="1" u="sng" dirty="0" smtClean="0"/>
              <a:t>Staffing</a:t>
            </a:r>
            <a:r>
              <a:rPr lang="id-ID" b="1" i="1" u="sng" dirty="0" smtClean="0"/>
              <a:t>:</a:t>
            </a:r>
            <a:endParaRPr lang="id-ID" u="sng" dirty="0"/>
          </a:p>
          <a:p>
            <a:pPr algn="just"/>
            <a:r>
              <a:rPr lang="en-US" i="1" dirty="0"/>
              <a:t>Staffing </a:t>
            </a:r>
            <a:r>
              <a:rPr lang="id-ID" dirty="0"/>
              <a:t>(penempatan staf)</a:t>
            </a:r>
            <a:r>
              <a:rPr lang="id-ID" i="1" dirty="0"/>
              <a:t> </a:t>
            </a:r>
            <a:r>
              <a:rPr lang="id-ID" dirty="0"/>
              <a:t>dilakukan dengan mengedepankan prinsip “</a:t>
            </a:r>
            <a:r>
              <a:rPr lang="en-US" i="1" dirty="0"/>
              <a:t>the right man on the right </a:t>
            </a:r>
            <a:r>
              <a:rPr lang="en-US" i="1" dirty="0" smtClean="0"/>
              <a:t>place</a:t>
            </a:r>
            <a:r>
              <a:rPr lang="id-ID" i="1" dirty="0" smtClean="0"/>
              <a:t>.”</a:t>
            </a:r>
          </a:p>
          <a:p>
            <a:pPr lvl="0"/>
            <a:r>
              <a:rPr lang="en-US" b="1" i="1" u="sng" dirty="0" smtClean="0"/>
              <a:t>Leading</a:t>
            </a:r>
            <a:r>
              <a:rPr lang="id-ID" b="1" i="1" u="sng" dirty="0" smtClean="0"/>
              <a:t>:</a:t>
            </a:r>
            <a:endParaRPr lang="id-ID" u="sng" dirty="0"/>
          </a:p>
          <a:p>
            <a:r>
              <a:rPr lang="en-US" dirty="0" err="1" smtClean="0"/>
              <a:t>Prinsip</a:t>
            </a:r>
            <a:r>
              <a:rPr lang="en-US" dirty="0" smtClean="0"/>
              <a:t> </a:t>
            </a:r>
            <a:r>
              <a:rPr lang="en-US" i="1" dirty="0"/>
              <a:t>leading </a:t>
            </a:r>
            <a:r>
              <a:rPr lang="id-ID" dirty="0"/>
              <a:t>(</a:t>
            </a:r>
            <a:r>
              <a:rPr lang="en-US" dirty="0" err="1"/>
              <a:t>pengarahan</a:t>
            </a:r>
            <a:r>
              <a:rPr lang="id-ID" dirty="0"/>
              <a:t>)</a:t>
            </a:r>
            <a:r>
              <a:rPr lang="en-US" dirty="0"/>
              <a:t> </a:t>
            </a:r>
            <a:r>
              <a:rPr lang="en-US" dirty="0" err="1"/>
              <a:t>dilakukan</a:t>
            </a:r>
            <a:r>
              <a:rPr lang="en-US" dirty="0"/>
              <a:t> </a:t>
            </a:r>
            <a:r>
              <a:rPr lang="id-ID" dirty="0"/>
              <a:t>oleh Dekan </a:t>
            </a:r>
            <a:r>
              <a:rPr lang="en-US" dirty="0" err="1"/>
              <a:t>melalui</a:t>
            </a:r>
            <a:r>
              <a:rPr lang="en-US" dirty="0"/>
              <a:t> </a:t>
            </a:r>
            <a:r>
              <a:rPr lang="id-ID" dirty="0"/>
              <a:t>rapat (pertemuan) dengan dosen dan tenaga kependidikan, dan peninjauan ke Unit-unit untuk memastikan berjalannya sistem dengan baik. </a:t>
            </a:r>
          </a:p>
          <a:p>
            <a:pPr lvl="0"/>
            <a:r>
              <a:rPr lang="en-US" b="1" i="1" u="sng" dirty="0" smtClean="0"/>
              <a:t>Controlling</a:t>
            </a:r>
            <a:r>
              <a:rPr lang="id-ID" b="1" i="1" u="sng" dirty="0" smtClean="0"/>
              <a:t>:</a:t>
            </a:r>
            <a:endParaRPr lang="id-ID" u="sng" dirty="0"/>
          </a:p>
          <a:p>
            <a:pPr algn="just"/>
            <a:r>
              <a:rPr lang="en-US" i="1" dirty="0"/>
              <a:t>Controlling </a:t>
            </a:r>
            <a:r>
              <a:rPr lang="id-ID" dirty="0"/>
              <a:t>(</a:t>
            </a:r>
            <a:r>
              <a:rPr lang="en-US" dirty="0" err="1"/>
              <a:t>pengendalian</a:t>
            </a:r>
            <a:r>
              <a:rPr lang="id-ID" dirty="0"/>
              <a:t>)</a:t>
            </a:r>
            <a:r>
              <a:rPr lang="en-US" dirty="0"/>
              <a:t> </a:t>
            </a:r>
            <a:r>
              <a:rPr lang="en-US" dirty="0" err="1"/>
              <a:t>dilakukan</a:t>
            </a:r>
            <a:r>
              <a:rPr lang="en-US" dirty="0"/>
              <a:t> </a:t>
            </a:r>
            <a:r>
              <a:rPr lang="en-US" dirty="0" err="1"/>
              <a:t>untuk</a:t>
            </a:r>
            <a:r>
              <a:rPr lang="en-US" dirty="0"/>
              <a:t> </a:t>
            </a:r>
            <a:r>
              <a:rPr lang="en-US" dirty="0" err="1"/>
              <a:t>memastikan</a:t>
            </a:r>
            <a:r>
              <a:rPr lang="en-US" dirty="0"/>
              <a:t> </a:t>
            </a:r>
            <a:r>
              <a:rPr lang="en-US" dirty="0" err="1"/>
              <a:t>organisasi</a:t>
            </a:r>
            <a:r>
              <a:rPr lang="en-US" dirty="0"/>
              <a:t> </a:t>
            </a:r>
            <a:r>
              <a:rPr lang="en-US" dirty="0" err="1"/>
              <a:t>dapat</a:t>
            </a:r>
            <a:r>
              <a:rPr lang="en-US" dirty="0"/>
              <a:t> </a:t>
            </a:r>
            <a:r>
              <a:rPr lang="en-US" dirty="0" err="1"/>
              <a:t>mencapai</a:t>
            </a:r>
            <a:r>
              <a:rPr lang="en-US" dirty="0"/>
              <a:t> </a:t>
            </a:r>
            <a:r>
              <a:rPr lang="en-US" dirty="0" err="1"/>
              <a:t>tujuan</a:t>
            </a:r>
            <a:r>
              <a:rPr lang="en-US" dirty="0"/>
              <a:t> yang </a:t>
            </a:r>
            <a:r>
              <a:rPr lang="en-US" dirty="0" err="1"/>
              <a:t>telah</a:t>
            </a:r>
            <a:r>
              <a:rPr lang="en-US" dirty="0"/>
              <a:t> </a:t>
            </a:r>
            <a:r>
              <a:rPr lang="en-US" dirty="0" err="1"/>
              <a:t>ditetapkan</a:t>
            </a:r>
            <a:r>
              <a:rPr lang="en-US" dirty="0"/>
              <a:t>.</a:t>
            </a:r>
            <a:endParaRPr lang="id-ID" dirty="0"/>
          </a:p>
        </p:txBody>
      </p:sp>
    </p:spTree>
    <p:extLst>
      <p:ext uri="{BB962C8B-B14F-4D97-AF65-F5344CB8AC3E}">
        <p14:creationId xmlns:p14="http://schemas.microsoft.com/office/powerpoint/2010/main" val="19930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1000"/>
                                        <p:tgtEl>
                                          <p:spTgt spid="4">
                                            <p:txEl>
                                              <p:pRg st="8" end="8"/>
                                            </p:txEl>
                                          </p:spTgt>
                                        </p:tgtEl>
                                      </p:cBhvr>
                                    </p:animEffect>
                                    <p:anim calcmode="lin" valueType="num">
                                      <p:cBhvr>
                                        <p:cTn id="4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fade">
                                      <p:cBhvr>
                                        <p:cTn id="54" dur="1000"/>
                                        <p:tgtEl>
                                          <p:spTgt spid="4">
                                            <p:txEl>
                                              <p:pRg st="10" end="10"/>
                                            </p:txEl>
                                          </p:spTgt>
                                        </p:tgtEl>
                                      </p:cBhvr>
                                    </p:animEffect>
                                    <p:anim calcmode="lin" valueType="num">
                                      <p:cBhvr>
                                        <p:cTn id="5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fade">
                                      <p:cBhvr>
                                        <p:cTn id="59" dur="1000"/>
                                        <p:tgtEl>
                                          <p:spTgt spid="4">
                                            <p:txEl>
                                              <p:pRg st="11" end="11"/>
                                            </p:txEl>
                                          </p:spTgt>
                                        </p:tgtEl>
                                      </p:cBhvr>
                                    </p:animEffect>
                                    <p:anim calcmode="lin" valueType="num">
                                      <p:cBhvr>
                                        <p:cTn id="6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Effect transition="in" filter="fade">
                                      <p:cBhvr>
                                        <p:cTn id="64" dur="1000"/>
                                        <p:tgtEl>
                                          <p:spTgt spid="4">
                                            <p:txEl>
                                              <p:pRg st="12" end="12"/>
                                            </p:txEl>
                                          </p:spTgt>
                                        </p:tgtEl>
                                      </p:cBhvr>
                                    </p:animEffect>
                                    <p:anim calcmode="lin" valueType="num">
                                      <p:cBhvr>
                                        <p:cTn id="6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0688"/>
            <a:ext cx="8280920" cy="3785652"/>
          </a:xfrm>
          <a:prstGeom prst="rect">
            <a:avLst/>
          </a:prstGeom>
        </p:spPr>
        <p:txBody>
          <a:bodyPr wrap="square">
            <a:spAutoFit/>
          </a:bodyPr>
          <a:lstStyle/>
          <a:p>
            <a:r>
              <a:rPr lang="en-US" sz="4800" b="1" u="sng" dirty="0" smtClean="0">
                <a:latin typeface="Monotype Corsiva" pitchFamily="66" charset="0"/>
              </a:rPr>
              <a:t>Sistem </a:t>
            </a:r>
            <a:r>
              <a:rPr lang="en-US" sz="4800" b="1" u="sng" dirty="0">
                <a:latin typeface="Monotype Corsiva" pitchFamily="66" charset="0"/>
              </a:rPr>
              <a:t>Penjaminan Mutu </a:t>
            </a:r>
            <a:r>
              <a:rPr lang="en-US" sz="4800" b="1" u="sng" dirty="0" smtClean="0">
                <a:latin typeface="Monotype Corsiva" pitchFamily="66" charset="0"/>
              </a:rPr>
              <a:t>Fakultas</a:t>
            </a:r>
            <a:endParaRPr lang="id-ID" sz="4800" b="1" u="sng" dirty="0">
              <a:latin typeface="Monotype Corsiva" pitchFamily="66" charset="0"/>
            </a:endParaRPr>
          </a:p>
          <a:p>
            <a:endParaRPr lang="en-GB" sz="2400" dirty="0" smtClean="0">
              <a:latin typeface="Monotype Corsiva" pitchFamily="66" charset="0"/>
            </a:endParaRPr>
          </a:p>
          <a:p>
            <a:endParaRPr lang="en-GB" sz="2400" dirty="0">
              <a:latin typeface="Monotype Corsiva" pitchFamily="66" charset="0"/>
            </a:endParaRPr>
          </a:p>
          <a:p>
            <a:endParaRPr lang="id-ID" sz="2400" dirty="0">
              <a:latin typeface="Monotype Corsiva" pitchFamily="66" charset="0"/>
            </a:endParaRPr>
          </a:p>
          <a:p>
            <a:pPr algn="just"/>
            <a:r>
              <a:rPr lang="en-US" sz="2400" dirty="0" err="1"/>
              <a:t>Penjaminan</a:t>
            </a:r>
            <a:r>
              <a:rPr lang="en-US" sz="2400" dirty="0"/>
              <a:t> </a:t>
            </a:r>
            <a:r>
              <a:rPr lang="en-US" sz="2400" dirty="0" err="1"/>
              <a:t>mutu</a:t>
            </a:r>
            <a:r>
              <a:rPr lang="en-US" sz="2400" dirty="0"/>
              <a:t> </a:t>
            </a:r>
            <a:r>
              <a:rPr lang="en-US" sz="2400" dirty="0" err="1"/>
              <a:t>menjadi</a:t>
            </a:r>
            <a:r>
              <a:rPr lang="en-US" sz="2400" dirty="0"/>
              <a:t> </a:t>
            </a:r>
            <a:r>
              <a:rPr lang="en-US" sz="2400" dirty="0" err="1"/>
              <a:t>bagian</a:t>
            </a:r>
            <a:r>
              <a:rPr lang="en-US" sz="2400" dirty="0"/>
              <a:t> </a:t>
            </a:r>
            <a:r>
              <a:rPr lang="en-US" sz="2400" dirty="0" err="1"/>
              <a:t>penting</a:t>
            </a:r>
            <a:r>
              <a:rPr lang="en-US" sz="2400" dirty="0"/>
              <a:t> </a:t>
            </a:r>
            <a:r>
              <a:rPr lang="en-US" sz="2400" dirty="0" err="1"/>
              <a:t>dalam</a:t>
            </a:r>
            <a:r>
              <a:rPr lang="en-US" sz="2400" dirty="0"/>
              <a:t> </a:t>
            </a:r>
            <a:r>
              <a:rPr lang="id-ID" sz="2400" dirty="0"/>
              <a:t>proses belajar-mengajar (</a:t>
            </a:r>
            <a:r>
              <a:rPr lang="en-US" sz="2400" dirty="0"/>
              <a:t>PBM</a:t>
            </a:r>
            <a:r>
              <a:rPr lang="id-ID" sz="2400" dirty="0"/>
              <a:t>)</a:t>
            </a:r>
            <a:r>
              <a:rPr lang="en-US" sz="2400" dirty="0"/>
              <a:t> di </a:t>
            </a:r>
            <a:r>
              <a:rPr lang="en-US" sz="2400" dirty="0" err="1"/>
              <a:t>Fakultas</a:t>
            </a:r>
            <a:r>
              <a:rPr lang="en-US" sz="2400" dirty="0"/>
              <a:t>. </a:t>
            </a:r>
            <a:r>
              <a:rPr lang="id-ID" sz="2400" dirty="0"/>
              <a:t>Pada </a:t>
            </a:r>
            <a:r>
              <a:rPr lang="en-US" sz="2400" dirty="0" err="1"/>
              <a:t>Fakultas</a:t>
            </a:r>
            <a:r>
              <a:rPr lang="en-US" sz="2400" dirty="0"/>
              <a:t> </a:t>
            </a:r>
            <a:r>
              <a:rPr lang="en-US" sz="2400" dirty="0" err="1"/>
              <a:t>Ilmu</a:t>
            </a:r>
            <a:r>
              <a:rPr lang="en-US" sz="2400" dirty="0"/>
              <a:t> </a:t>
            </a:r>
            <a:r>
              <a:rPr lang="en-US" sz="2400" dirty="0" err="1"/>
              <a:t>Sosial</a:t>
            </a:r>
            <a:r>
              <a:rPr lang="en-US" sz="2400" dirty="0"/>
              <a:t> </a:t>
            </a:r>
            <a:r>
              <a:rPr lang="en-US" sz="2400" dirty="0" err="1"/>
              <a:t>dan</a:t>
            </a:r>
            <a:r>
              <a:rPr lang="en-US" sz="2400" dirty="0"/>
              <a:t> </a:t>
            </a:r>
            <a:r>
              <a:rPr lang="en-US" sz="2400" dirty="0" err="1"/>
              <a:t>Ilmu</a:t>
            </a:r>
            <a:r>
              <a:rPr lang="en-US" sz="2400" dirty="0"/>
              <a:t> </a:t>
            </a:r>
            <a:r>
              <a:rPr lang="en-US" sz="2400" dirty="0" err="1"/>
              <a:t>Politik</a:t>
            </a:r>
            <a:r>
              <a:rPr lang="id-ID" sz="2400" dirty="0"/>
              <a:t>, penjaminan mutu PBM diselenggarakan melalui </a:t>
            </a:r>
            <a:r>
              <a:rPr lang="en-US" sz="2400" dirty="0" err="1"/>
              <a:t>Sistem</a:t>
            </a:r>
            <a:r>
              <a:rPr lang="en-US" sz="2400" dirty="0"/>
              <a:t> </a:t>
            </a:r>
            <a:r>
              <a:rPr lang="en-US" sz="2400" dirty="0" err="1"/>
              <a:t>Penjaminan</a:t>
            </a:r>
            <a:r>
              <a:rPr lang="en-US" sz="2400" dirty="0"/>
              <a:t> </a:t>
            </a:r>
            <a:r>
              <a:rPr lang="en-US" sz="2400" dirty="0" err="1"/>
              <a:t>Mutu</a:t>
            </a:r>
            <a:r>
              <a:rPr lang="en-US" sz="2400" dirty="0"/>
              <a:t> </a:t>
            </a:r>
            <a:r>
              <a:rPr lang="en-US" sz="2400" dirty="0" err="1"/>
              <a:t>Akademi</a:t>
            </a:r>
            <a:r>
              <a:rPr lang="id-ID" sz="2400" dirty="0"/>
              <a:t>k </a:t>
            </a:r>
            <a:r>
              <a:rPr lang="en-US" sz="2400" dirty="0"/>
              <a:t>(SPMA)</a:t>
            </a:r>
            <a:r>
              <a:rPr lang="id-ID" sz="2400" dirty="0"/>
              <a:t>. </a:t>
            </a:r>
          </a:p>
        </p:txBody>
      </p:sp>
    </p:spTree>
    <p:extLst>
      <p:ext uri="{BB962C8B-B14F-4D97-AF65-F5344CB8AC3E}">
        <p14:creationId xmlns:p14="http://schemas.microsoft.com/office/powerpoint/2010/main" val="2858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4282"/>
            <a:ext cx="2555776" cy="22837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574282"/>
            <a:ext cx="3600400"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4574282"/>
            <a:ext cx="2987824" cy="22837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 y="-27384"/>
            <a:ext cx="4424765" cy="223222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27384"/>
            <a:ext cx="4716016" cy="223222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04864"/>
            <a:ext cx="2555776" cy="235857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776" y="2216843"/>
            <a:ext cx="3600400" cy="234659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6176" y="2216843"/>
            <a:ext cx="2987824" cy="2346598"/>
          </a:xfrm>
          <a:prstGeom prst="rect">
            <a:avLst/>
          </a:prstGeom>
        </p:spPr>
      </p:pic>
      <p:sp>
        <p:nvSpPr>
          <p:cNvPr id="12" name="Rectangle 11"/>
          <p:cNvSpPr/>
          <p:nvPr/>
        </p:nvSpPr>
        <p:spPr>
          <a:xfrm>
            <a:off x="179512" y="191542"/>
            <a:ext cx="8856984" cy="646331"/>
          </a:xfrm>
          <a:prstGeom prst="rect">
            <a:avLst/>
          </a:prstGeom>
          <a:ln w="19050">
            <a:noFill/>
          </a:ln>
        </p:spPr>
        <p:txBody>
          <a:bodyPr wrap="square">
            <a:spAutoFit/>
          </a:bodyPr>
          <a:lstStyle/>
          <a:p>
            <a:pPr algn="ctr"/>
            <a:r>
              <a:rPr lang="en-GB" sz="3600" b="1" dirty="0" smtClean="0">
                <a:ln w="17780" cmpd="sng">
                  <a:solidFill>
                    <a:srgbClr val="FFFFFF"/>
                  </a:solidFill>
                  <a:prstDash val="solid"/>
                  <a:miter lim="800000"/>
                </a:ln>
                <a:solidFill>
                  <a:schemeClr val="accent3">
                    <a:lumMod val="20000"/>
                    <a:lumOff val="80000"/>
                  </a:schemeClr>
                </a:solidFill>
                <a:effectLst>
                  <a:outerShdw blurRad="50800" algn="tl" rotWithShape="0">
                    <a:srgbClr val="000000"/>
                  </a:outerShdw>
                </a:effectLst>
                <a:latin typeface="Arial Black" pitchFamily="34" charset="0"/>
              </a:rPr>
              <a:t>KEMAHASISWAAN DAN LULUSAN</a:t>
            </a:r>
            <a:endParaRPr lang="id-ID" sz="3600" b="1" dirty="0">
              <a:ln w="17780" cmpd="sng">
                <a:solidFill>
                  <a:srgbClr val="FFFFFF"/>
                </a:solidFill>
                <a:prstDash val="solid"/>
                <a:miter lim="800000"/>
              </a:ln>
              <a:solidFill>
                <a:schemeClr val="accent3">
                  <a:lumMod val="20000"/>
                  <a:lumOff val="80000"/>
                </a:schemeClr>
              </a:solidFill>
              <a:effectLst>
                <a:outerShdw blurRad="50800" algn="tl" rotWithShape="0">
                  <a:srgbClr val="000000"/>
                </a:outerShdw>
              </a:effectLst>
              <a:latin typeface="Arial Black"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212875049"/>
              </p:ext>
            </p:extLst>
          </p:nvPr>
        </p:nvGraphicFramePr>
        <p:xfrm>
          <a:off x="107504" y="1556792"/>
          <a:ext cx="8928989" cy="4993125"/>
        </p:xfrm>
        <a:graphic>
          <a:graphicData uri="http://schemas.openxmlformats.org/drawingml/2006/table">
            <a:tbl>
              <a:tblPr>
                <a:tableStyleId>{69C7853C-536D-4A76-A0AE-DD22124D55A5}</a:tableStyleId>
              </a:tblPr>
              <a:tblGrid>
                <a:gridCol w="593409"/>
                <a:gridCol w="593409"/>
                <a:gridCol w="540124"/>
                <a:gridCol w="569794"/>
                <a:gridCol w="636401"/>
                <a:gridCol w="636401"/>
                <a:gridCol w="593409"/>
                <a:gridCol w="593409"/>
                <a:gridCol w="601281"/>
                <a:gridCol w="601281"/>
                <a:gridCol w="420231"/>
                <a:gridCol w="432341"/>
                <a:gridCol w="453533"/>
                <a:gridCol w="594620"/>
                <a:gridCol w="594620"/>
                <a:gridCol w="474726"/>
              </a:tblGrid>
              <a:tr h="860640">
                <a:tc rowSpan="2">
                  <a:txBody>
                    <a:bodyPr/>
                    <a:lstStyle/>
                    <a:p>
                      <a:pPr algn="just">
                        <a:lnSpc>
                          <a:spcPct val="115000"/>
                        </a:lnSpc>
                        <a:spcAft>
                          <a:spcPts val="0"/>
                        </a:spcAft>
                      </a:pPr>
                      <a:r>
                        <a:rPr lang="en-US" sz="1200" dirty="0">
                          <a:effectLst/>
                        </a:rPr>
                        <a:t>Tahun Akademik</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200" dirty="0">
                          <a:effectLst/>
                        </a:rPr>
                        <a:t>Daya Tampung</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US" sz="1200" dirty="0">
                          <a:effectLst/>
                        </a:rPr>
                        <a:t>Jumlah Calon Mahasiswa Reguler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US" sz="1200" dirty="0">
                          <a:effectLst/>
                        </a:rPr>
                        <a:t>Jumlah Mahasiswa Baru</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US" sz="1200">
                          <a:effectLst/>
                        </a:rPr>
                        <a:t>Jumlah Total Mahasiswa</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US" sz="1200">
                          <a:effectLst/>
                        </a:rPr>
                        <a:t>Jumlah Lulusan </a:t>
                      </a:r>
                      <a:endParaRPr lang="en-GB" sz="1200">
                        <a:effectLst/>
                      </a:endParaRPr>
                    </a:p>
                    <a:p>
                      <a:pPr algn="ctr">
                        <a:lnSpc>
                          <a:spcPct val="115000"/>
                        </a:lnSpc>
                        <a:spcAft>
                          <a:spcPts val="0"/>
                        </a:spcAft>
                      </a:pPr>
                      <a:r>
                        <a:rPr lang="en-US"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3">
                  <a:txBody>
                    <a:bodyPr/>
                    <a:lstStyle/>
                    <a:p>
                      <a:pPr algn="ctr">
                        <a:lnSpc>
                          <a:spcPct val="115000"/>
                        </a:lnSpc>
                        <a:spcAft>
                          <a:spcPts val="0"/>
                        </a:spcAft>
                      </a:pPr>
                      <a:r>
                        <a:rPr lang="en-US" sz="1200" dirty="0">
                          <a:effectLst/>
                        </a:rPr>
                        <a:t>IPK </a:t>
                      </a:r>
                      <a:endParaRPr lang="en-GB" sz="1200" dirty="0">
                        <a:effectLst/>
                      </a:endParaRPr>
                    </a:p>
                    <a:p>
                      <a:pPr algn="ctr">
                        <a:lnSpc>
                          <a:spcPct val="115000"/>
                        </a:lnSpc>
                        <a:spcAft>
                          <a:spcPts val="0"/>
                        </a:spcAft>
                      </a:pPr>
                      <a:r>
                        <a:rPr lang="en-US" sz="1200" dirty="0">
                          <a:effectLst/>
                        </a:rPr>
                        <a:t>Lulusan Reguler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200">
                          <a:effectLst/>
                        </a:rPr>
                        <a:t>Persentase Lulusan Reguler</a:t>
                      </a:r>
                      <a:endParaRPr lang="en-GB" sz="1200">
                        <a:effectLst/>
                      </a:endParaRPr>
                    </a:p>
                    <a:p>
                      <a:pPr algn="ctr">
                        <a:lnSpc>
                          <a:spcPct val="115000"/>
                        </a:lnSpc>
                        <a:spcAft>
                          <a:spcPts val="0"/>
                        </a:spcAft>
                      </a:pPr>
                      <a:r>
                        <a:rPr lang="en-US" sz="1200">
                          <a:effectLst/>
                        </a:rPr>
                        <a:t> dengan IPK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300285">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100" dirty="0">
                          <a:effectLst/>
                        </a:rPr>
                        <a:t>Ikut </a:t>
                      </a:r>
                      <a:r>
                        <a:rPr lang="en-US" sz="1100" dirty="0" smtClean="0">
                          <a:effectLst/>
                        </a:rPr>
                        <a:t>Selek-si</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a:effectLst/>
                        </a:rPr>
                        <a:t>Lulus Seleksi</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a:effectLst/>
                        </a:rPr>
                        <a:t>Regular bukan Transfer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Transfer</a:t>
                      </a:r>
                      <a:r>
                        <a:rPr lang="en-US" sz="1100" baseline="30000" dirty="0">
                          <a:effectLst/>
                        </a:rPr>
                        <a:t>(3)</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a:effectLst/>
                        </a:rPr>
                        <a:t>Reguler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a:effectLst/>
                        </a:rPr>
                        <a:t>Non Reguler</a:t>
                      </a:r>
                      <a:r>
                        <a:rPr lang="en-US" sz="1100" baseline="30000">
                          <a:effectLst/>
                        </a:rPr>
                        <a:t>(3)</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Reguler bukan Transfer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a:effectLst/>
                        </a:rPr>
                        <a:t>Transfer</a:t>
                      </a:r>
                      <a:r>
                        <a:rPr lang="en-US" sz="1100" baseline="30000">
                          <a:effectLst/>
                        </a:rPr>
                        <a:t>(3)</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Min</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a:effectLst/>
                        </a:rPr>
                        <a:t>Rat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a:effectLst/>
                        </a:rPr>
                        <a:t>Mak</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&lt; 2,75</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2,75-3,50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100" dirty="0">
                          <a:effectLst/>
                        </a:rPr>
                        <a:t>&gt; 3,50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995">
                <a:tc>
                  <a:txBody>
                    <a:bodyPr/>
                    <a:lstStyle/>
                    <a:p>
                      <a:pPr algn="ctr">
                        <a:lnSpc>
                          <a:spcPct val="115000"/>
                        </a:lnSpc>
                        <a:spcAft>
                          <a:spcPts val="0"/>
                        </a:spcAft>
                      </a:pPr>
                      <a:r>
                        <a:rPr lang="en-US" sz="1200">
                          <a:effectLst/>
                        </a:rPr>
                        <a:t>(1)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(11)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(12)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(13)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(14)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(15)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(16)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42">
                <a:tc>
                  <a:txBody>
                    <a:bodyPr/>
                    <a:lstStyle/>
                    <a:p>
                      <a:pPr algn="ctr">
                        <a:lnSpc>
                          <a:spcPct val="115000"/>
                        </a:lnSpc>
                        <a:spcAft>
                          <a:spcPts val="0"/>
                        </a:spcAft>
                      </a:pPr>
                      <a:r>
                        <a:rPr lang="en-US" sz="1200" dirty="0">
                          <a:effectLst/>
                        </a:rPr>
                        <a:t>TS-4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smtClean="0">
                          <a:effectLst/>
                        </a:rPr>
                        <a:t>115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dirty="0">
                          <a:effectLst/>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dirty="0">
                          <a:effectLst/>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42">
                <a:tc>
                  <a:txBody>
                    <a:bodyPr/>
                    <a:lstStyle/>
                    <a:p>
                      <a:pPr algn="ctr">
                        <a:lnSpc>
                          <a:spcPct val="115000"/>
                        </a:lnSpc>
                        <a:spcAft>
                          <a:spcPts val="0"/>
                        </a:spcAft>
                      </a:pPr>
                      <a:r>
                        <a:rPr lang="en-US" sz="1200">
                          <a:effectLst/>
                        </a:rPr>
                        <a:t>TS-3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smtClean="0">
                          <a:effectLst/>
                        </a:rPr>
                        <a:t>157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157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157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62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42">
                <a:tc>
                  <a:txBody>
                    <a:bodyPr/>
                    <a:lstStyle/>
                    <a:p>
                      <a:pPr algn="ctr">
                        <a:lnSpc>
                          <a:spcPct val="115000"/>
                        </a:lnSpc>
                        <a:spcAft>
                          <a:spcPts val="0"/>
                        </a:spcAft>
                      </a:pPr>
                      <a:r>
                        <a:rPr lang="en-US" sz="1200">
                          <a:effectLst/>
                        </a:rPr>
                        <a:t>TS-2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smtClean="0">
                          <a:effectLst/>
                        </a:rPr>
                        <a:t>387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639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387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387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64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42">
                <a:tc>
                  <a:txBody>
                    <a:bodyPr/>
                    <a:lstStyle/>
                    <a:p>
                      <a:pPr algn="ctr">
                        <a:lnSpc>
                          <a:spcPct val="115000"/>
                        </a:lnSpc>
                        <a:spcAft>
                          <a:spcPts val="0"/>
                        </a:spcAft>
                      </a:pPr>
                      <a:r>
                        <a:rPr lang="en-US" sz="1200">
                          <a:effectLst/>
                        </a:rPr>
                        <a:t>TS-1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smtClean="0">
                          <a:effectLst/>
                        </a:rPr>
                        <a:t>203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3168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98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42">
                <a:tc>
                  <a:txBody>
                    <a:bodyPr/>
                    <a:lstStyle/>
                    <a:p>
                      <a:pPr algn="ctr">
                        <a:lnSpc>
                          <a:spcPct val="115000"/>
                        </a:lnSpc>
                        <a:spcAft>
                          <a:spcPts val="0"/>
                        </a:spcAft>
                      </a:pPr>
                      <a:r>
                        <a:rPr lang="en-US" sz="1200">
                          <a:effectLst/>
                        </a:rPr>
                        <a:t>TS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smtClean="0">
                          <a:effectLst/>
                        </a:rPr>
                        <a:t>280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2608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280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280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995">
                <a:tc>
                  <a:txBody>
                    <a:bodyPr/>
                    <a:lstStyle/>
                    <a:p>
                      <a:pPr algn="ctr">
                        <a:lnSpc>
                          <a:spcPct val="200000"/>
                        </a:lnSpc>
                        <a:spcAft>
                          <a:spcPts val="0"/>
                        </a:spcAft>
                      </a:pPr>
                      <a:r>
                        <a:rPr lang="en-US" sz="1100" dirty="0" smtClean="0">
                          <a:effectLst/>
                        </a:rPr>
                        <a:t>Jumlah</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smtClean="0">
                          <a:effectLst/>
                        </a:rPr>
                        <a:t>1142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6815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1142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1142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241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dirty="0">
                          <a:effectLst/>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8" marR="63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34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073"/>
            <a:ext cx="9144000" cy="1015663"/>
          </a:xfrm>
          <a:prstGeom prst="rect">
            <a:avLst/>
          </a:prstGeom>
        </p:spPr>
        <p:txBody>
          <a:bodyPr wrap="square">
            <a:spAutoFit/>
          </a:bodyPr>
          <a:lstStyle/>
          <a:p>
            <a:pPr marL="0" lvl="2" algn="ctr"/>
            <a:r>
              <a:rPr lang="fi-FI" sz="2000" b="1" dirty="0"/>
              <a:t>Prestasi /reputasi mahasiswa dalam tiga tahun terakhir di bidang akademik dan non-akademik (misalnya prestasi dalam penelitian dan lomba karya ilmiah, olahraga, dan seni). </a:t>
            </a:r>
            <a:endParaRPr lang="id-ID" sz="2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320" y="4876006"/>
            <a:ext cx="3392946" cy="20029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66" y="4836033"/>
            <a:ext cx="2880320" cy="20219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60" y="2816932"/>
            <a:ext cx="4513026" cy="20590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 y="2816933"/>
            <a:ext cx="4650754" cy="2058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7018" y="1052736"/>
            <a:ext cx="3316982" cy="176419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0320" y="1052736"/>
            <a:ext cx="2951312" cy="176419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100100"/>
            <a:ext cx="2880320" cy="171683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876006"/>
            <a:ext cx="2915816" cy="1981994"/>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525666299"/>
              </p:ext>
            </p:extLst>
          </p:nvPr>
        </p:nvGraphicFramePr>
        <p:xfrm>
          <a:off x="107504" y="1268760"/>
          <a:ext cx="8856983" cy="5253243"/>
        </p:xfrm>
        <a:graphic>
          <a:graphicData uri="http://schemas.openxmlformats.org/drawingml/2006/table">
            <a:tbl>
              <a:tblPr firstRow="1" firstCol="1" bandRow="1">
                <a:tableStyleId>{C4B1156A-380E-4F78-BDF5-A606A8083BF9}</a:tableStyleId>
              </a:tblPr>
              <a:tblGrid>
                <a:gridCol w="567373"/>
                <a:gridCol w="3724750"/>
                <a:gridCol w="2060458"/>
                <a:gridCol w="2504402"/>
              </a:tblGrid>
              <a:tr h="342013">
                <a:tc>
                  <a:txBody>
                    <a:bodyPr/>
                    <a:lstStyle/>
                    <a:p>
                      <a:pPr algn="ctr">
                        <a:lnSpc>
                          <a:spcPct val="115000"/>
                        </a:lnSpc>
                        <a:spcAft>
                          <a:spcPts val="0"/>
                        </a:spcAft>
                      </a:pPr>
                      <a:r>
                        <a:rPr lang="fi-FI" sz="1100" dirty="0">
                          <a:effectLst/>
                        </a:rPr>
                        <a:t>No.</a:t>
                      </a:r>
                      <a:endParaRPr lang="id-ID" sz="1100" dirty="0">
                        <a:solidFill>
                          <a:schemeClr val="tx1"/>
                        </a:solidFill>
                        <a:effectLst/>
                        <a:latin typeface="Arial"/>
                        <a:ea typeface="Times New Roman"/>
                        <a:cs typeface="Times New Roman"/>
                      </a:endParaRPr>
                    </a:p>
                  </a:txBody>
                  <a:tcPr marL="36313" marR="36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100" dirty="0">
                          <a:effectLst/>
                        </a:rPr>
                        <a:t>Nama Prestasi/Penghargaan/Kegiatan dan Waktu Penyelenggaraan</a:t>
                      </a:r>
                      <a:endParaRPr lang="id-ID" sz="1100" dirty="0">
                        <a:solidFill>
                          <a:schemeClr val="tx1"/>
                        </a:solidFill>
                        <a:effectLst/>
                        <a:latin typeface="Arial"/>
                        <a:ea typeface="Times New Roman"/>
                        <a:cs typeface="Times New Roman"/>
                      </a:endParaRPr>
                    </a:p>
                  </a:txBody>
                  <a:tcPr marL="36313" marR="36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100">
                          <a:effectLst/>
                        </a:rPr>
                        <a:t>Tingkat (Lokal, Wilayah, Nasional, atau Internasional)</a:t>
                      </a:r>
                      <a:endParaRPr lang="id-ID" sz="1100">
                        <a:solidFill>
                          <a:schemeClr val="tx1"/>
                        </a:solidFill>
                        <a:effectLst/>
                        <a:latin typeface="Arial"/>
                        <a:ea typeface="Times New Roman"/>
                        <a:cs typeface="Times New Roman"/>
                      </a:endParaRPr>
                    </a:p>
                  </a:txBody>
                  <a:tcPr marL="36313" marR="36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100" dirty="0">
                          <a:effectLst/>
                        </a:rPr>
                        <a:t>Prestasi yang Dicapai</a:t>
                      </a:r>
                      <a:endParaRPr lang="id-ID" sz="1100" dirty="0">
                        <a:solidFill>
                          <a:schemeClr val="tx1"/>
                        </a:solidFill>
                        <a:effectLst/>
                        <a:latin typeface="Arial"/>
                        <a:ea typeface="Times New Roman"/>
                        <a:cs typeface="Times New Roman"/>
                      </a:endParaRPr>
                    </a:p>
                  </a:txBody>
                  <a:tcPr marL="36313" marR="363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440">
                <a:tc>
                  <a:txBody>
                    <a:bodyPr/>
                    <a:lstStyle/>
                    <a:p>
                      <a:pPr algn="ctr">
                        <a:lnSpc>
                          <a:spcPct val="115000"/>
                        </a:lnSpc>
                        <a:spcAft>
                          <a:spcPts val="0"/>
                        </a:spcAft>
                      </a:pPr>
                      <a:r>
                        <a:rPr lang="fi-FI" sz="1100" dirty="0">
                          <a:effectLst/>
                        </a:rPr>
                        <a:t>(1)</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100" dirty="0">
                          <a:effectLst/>
                        </a:rPr>
                        <a:t>(2)</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100" dirty="0">
                          <a:effectLst/>
                        </a:rPr>
                        <a:t>(3)</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100" dirty="0">
                          <a:effectLst/>
                        </a:rPr>
                        <a:t>(4)</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0022">
                <a:tc>
                  <a:txBody>
                    <a:bodyPr/>
                    <a:lstStyle/>
                    <a:p>
                      <a:pPr algn="ctr">
                        <a:lnSpc>
                          <a:spcPct val="115000"/>
                        </a:lnSpc>
                        <a:spcAft>
                          <a:spcPts val="0"/>
                        </a:spcAft>
                      </a:pPr>
                      <a:r>
                        <a:rPr lang="id-ID" sz="1100" dirty="0">
                          <a:effectLst/>
                        </a:rPr>
                        <a:t>1</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dirty="0">
                          <a:effectLst/>
                        </a:rPr>
                        <a:t>Talkshow Rutin Sosial Politik  dalam dialog “Prespektif” dengan TVRI Jambi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 Jambi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100">
                          <a:effectLst/>
                        </a:rPr>
                        <a:t>Talkshow masih berjalan menjadi sarana edukasi bagi warga jambi, dan telah memasuki tahun ke 2</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2033">
                <a:tc>
                  <a:txBody>
                    <a:bodyPr/>
                    <a:lstStyle/>
                    <a:p>
                      <a:pPr algn="ctr">
                        <a:lnSpc>
                          <a:spcPct val="115000"/>
                        </a:lnSpc>
                        <a:spcAft>
                          <a:spcPts val="0"/>
                        </a:spcAft>
                      </a:pPr>
                      <a:r>
                        <a:rPr lang="id-ID" sz="1100" dirty="0">
                          <a:effectLst/>
                        </a:rPr>
                        <a:t>2</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dirty="0">
                          <a:effectLst/>
                        </a:rPr>
                        <a:t>Lima orang mahasiswa aktif sebagai penulis di media massa Jambi Ekspres dan Berita Aktual.</a:t>
                      </a:r>
                    </a:p>
                    <a:p>
                      <a:pPr algn="just">
                        <a:lnSpc>
                          <a:spcPct val="115000"/>
                        </a:lnSpc>
                        <a:spcAft>
                          <a:spcPts val="0"/>
                        </a:spcAft>
                      </a:pPr>
                      <a:r>
                        <a:rPr lang="id-ID" sz="1100" dirty="0">
                          <a:effectLst/>
                        </a:rPr>
                        <a:t> </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 Jambi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1100" dirty="0">
                          <a:effectLst/>
                        </a:rPr>
                        <a:t>Lima orang mahasiswa aktif sebagai penulis di media massa Jambi Ekspres dan Berita Aktual. (M.Habibie, Deno Agustrianto, Wahyu Hidayat, Karlina vera dia)</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2604">
                <a:tc>
                  <a:txBody>
                    <a:bodyPr/>
                    <a:lstStyle/>
                    <a:p>
                      <a:pPr algn="ctr">
                        <a:lnSpc>
                          <a:spcPct val="115000"/>
                        </a:lnSpc>
                        <a:spcAft>
                          <a:spcPts val="0"/>
                        </a:spcAft>
                      </a:pPr>
                      <a:r>
                        <a:rPr lang="id-ID" sz="1100" dirty="0">
                          <a:effectLst/>
                        </a:rPr>
                        <a:t>3</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dirty="0">
                          <a:effectLst/>
                        </a:rPr>
                        <a:t>Lomba Debat Berbahasa Indonesia tingkat Provinsi Jambi</a:t>
                      </a:r>
                      <a:r>
                        <a:rPr lang="id-ID" sz="1100" dirty="0">
                          <a:effectLst/>
                        </a:rPr>
                        <a:t>. </a:t>
                      </a:r>
                      <a:r>
                        <a:rPr lang="en-US" sz="1100" dirty="0">
                          <a:effectLst/>
                        </a:rPr>
                        <a:t>Kantor Bahasa Provinsi Jambi </a:t>
                      </a:r>
                      <a:r>
                        <a:rPr lang="en-US" sz="1100" dirty="0" smtClean="0">
                          <a:effectLst/>
                        </a:rPr>
                        <a:t>2013</a:t>
                      </a:r>
                      <a:endParaRPr lang="id-ID" sz="1100" dirty="0">
                        <a:effectLst/>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 Jambi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a:effectLst/>
                        </a:rPr>
                        <a:t>5 besar (Abdullah Lutfi)</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319">
                <a:tc>
                  <a:txBody>
                    <a:bodyPr/>
                    <a:lstStyle/>
                    <a:p>
                      <a:pPr algn="ctr">
                        <a:lnSpc>
                          <a:spcPct val="115000"/>
                        </a:lnSpc>
                        <a:spcAft>
                          <a:spcPts val="0"/>
                        </a:spcAft>
                      </a:pPr>
                      <a:r>
                        <a:rPr lang="id-ID" sz="1100" dirty="0">
                          <a:effectLst/>
                        </a:rPr>
                        <a:t>4</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dirty="0">
                          <a:effectLst/>
                        </a:rPr>
                        <a:t>Indonesian Debate Competition</a:t>
                      </a:r>
                      <a:endParaRPr lang="id-ID" sz="1100" dirty="0">
                        <a:effectLst/>
                      </a:endParaRPr>
                    </a:p>
                    <a:p>
                      <a:pPr algn="just">
                        <a:lnSpc>
                          <a:spcPct val="115000"/>
                        </a:lnSpc>
                        <a:spcAft>
                          <a:spcPts val="0"/>
                        </a:spcAft>
                      </a:pPr>
                      <a:r>
                        <a:rPr lang="en-US" sz="1100" dirty="0">
                          <a:effectLst/>
                        </a:rPr>
                        <a:t>UNSYIAH Kota Banda Aceh </a:t>
                      </a:r>
                      <a:r>
                        <a:rPr lang="en-US" sz="1100" dirty="0" smtClean="0">
                          <a:effectLst/>
                        </a:rPr>
                        <a:t>2015</a:t>
                      </a:r>
                      <a:endParaRPr lang="id-ID" sz="1100" dirty="0">
                        <a:effectLst/>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Nasional</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a:effectLst/>
                        </a:rPr>
                        <a:t>5 Besar (Juanda Rizky Pratama)</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5</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Perlombaan PKM PSH</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Nasional</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a:effectLst/>
                        </a:rPr>
                        <a:t>Peserta Terbaik (</a:t>
                      </a:r>
                      <a:r>
                        <a:rPr lang="en-US" sz="1100">
                          <a:effectLst/>
                        </a:rPr>
                        <a:t>Reny Fatma Linur</a:t>
                      </a:r>
                      <a:r>
                        <a:rPr lang="id-ID" sz="1100">
                          <a:effectLst/>
                        </a:rPr>
                        <a:t>)</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6</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Lomba Debate Fisip Se-Sumatera UNP Sumatera Barat 2016</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a:effectLst/>
                        </a:rPr>
                        <a:t>Nasional</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tabLst>
                          <a:tab pos="795655" algn="l"/>
                        </a:tabLst>
                      </a:pPr>
                      <a:r>
                        <a:rPr lang="id-ID" sz="1100">
                          <a:effectLst/>
                        </a:rPr>
                        <a:t>Peserta	(</a:t>
                      </a:r>
                      <a:r>
                        <a:rPr lang="en-US" sz="1100">
                          <a:effectLst/>
                        </a:rPr>
                        <a:t>Delima City Ceria</a:t>
                      </a:r>
                      <a:r>
                        <a:rPr lang="id-ID" sz="1100">
                          <a:effectLst/>
                        </a:rPr>
                        <a:t>)</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7</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Lomba Debat Kebangsaan SLB Kota Jambi 2016</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 </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Juara II</a:t>
                      </a:r>
                      <a:r>
                        <a:rPr lang="id-ID" sz="1100">
                          <a:effectLst/>
                        </a:rPr>
                        <a:t>I</a:t>
                      </a:r>
                      <a:r>
                        <a:rPr lang="en-US" sz="1100">
                          <a:effectLst/>
                        </a:rPr>
                        <a:t> Se-Provinsi</a:t>
                      </a:r>
                      <a:r>
                        <a:rPr lang="id-ID" sz="1100">
                          <a:effectLst/>
                        </a:rPr>
                        <a:t> (</a:t>
                      </a:r>
                      <a:r>
                        <a:rPr lang="en-US" sz="1100">
                          <a:effectLst/>
                        </a:rPr>
                        <a:t>Deno Agustrainto</a:t>
                      </a:r>
                      <a:r>
                        <a:rPr lang="id-ID" sz="1100">
                          <a:effectLst/>
                        </a:rPr>
                        <a:t>)</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440">
                <a:tc>
                  <a:txBody>
                    <a:bodyPr/>
                    <a:lstStyle/>
                    <a:p>
                      <a:pPr algn="ctr">
                        <a:lnSpc>
                          <a:spcPct val="115000"/>
                        </a:lnSpc>
                        <a:spcAft>
                          <a:spcPts val="0"/>
                        </a:spcAft>
                      </a:pPr>
                      <a:r>
                        <a:rPr lang="id-ID" sz="1100" dirty="0">
                          <a:effectLst/>
                        </a:rPr>
                        <a:t>8</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Lomba Duta BNN Provinsi Jambi</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10 Besar</a:t>
                      </a:r>
                      <a:r>
                        <a:rPr lang="id-ID" sz="1100">
                          <a:effectLst/>
                        </a:rPr>
                        <a:t> (</a:t>
                      </a:r>
                      <a:r>
                        <a:rPr lang="en-US" sz="1100">
                          <a:effectLst/>
                        </a:rPr>
                        <a:t>Yudistira</a:t>
                      </a:r>
                      <a:r>
                        <a:rPr lang="id-ID" sz="1100">
                          <a:effectLst/>
                        </a:rPr>
                        <a:t>)</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9</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dirty="0">
                          <a:effectLst/>
                        </a:rPr>
                        <a:t>Penyiar TVRI 2016 Kantor Penyiar TVRI Provinsi Jambi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Nasional </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a:effectLst/>
                        </a:rPr>
                        <a:t>Peserta 20 besar (Ratnasari Sinbolon) </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013">
                <a:tc>
                  <a:txBody>
                    <a:bodyPr/>
                    <a:lstStyle/>
                    <a:p>
                      <a:pPr algn="ctr">
                        <a:lnSpc>
                          <a:spcPct val="115000"/>
                        </a:lnSpc>
                        <a:spcAft>
                          <a:spcPts val="0"/>
                        </a:spcAft>
                      </a:pPr>
                      <a:r>
                        <a:rPr lang="id-ID" sz="1100" dirty="0">
                          <a:effectLst/>
                        </a:rPr>
                        <a:t>10</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dirty="0">
                          <a:effectLst/>
                        </a:rPr>
                        <a:t>Debat Berbahasa Indonesia Balai Bahasa Provinsi jambi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 </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Juara Harapan 1</a:t>
                      </a:r>
                      <a:r>
                        <a:rPr lang="id-ID" sz="1100">
                          <a:effectLst/>
                        </a:rPr>
                        <a:t> (M Habibi)</a:t>
                      </a:r>
                    </a:p>
                    <a:p>
                      <a:pPr indent="457200" algn="just">
                        <a:lnSpc>
                          <a:spcPct val="115000"/>
                        </a:lnSpc>
                        <a:spcAft>
                          <a:spcPts val="0"/>
                        </a:spcAft>
                      </a:pPr>
                      <a:r>
                        <a:rPr lang="en-US" sz="1100">
                          <a:effectLst/>
                        </a:rPr>
                        <a:t> </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11</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Lomba Debat Kebangsaan SLB Kota Jambi 2016</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a:effectLst/>
                        </a:rPr>
                        <a:t>Juara II se-Provinsi (Tri Alifah Mustary)</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12</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Lomba Debat Kebangsaan</a:t>
                      </a:r>
                      <a:r>
                        <a:rPr lang="id-ID" sz="1100">
                          <a:effectLst/>
                        </a:rPr>
                        <a:t> SLB Kota Jambi</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Juara II Se-Provinsi</a:t>
                      </a:r>
                      <a:r>
                        <a:rPr lang="id-ID" sz="1100">
                          <a:effectLst/>
                        </a:rPr>
                        <a:t> (M.Fajar Ramadan)</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009">
                <a:tc>
                  <a:txBody>
                    <a:bodyPr/>
                    <a:lstStyle/>
                    <a:p>
                      <a:pPr algn="ctr">
                        <a:lnSpc>
                          <a:spcPct val="115000"/>
                        </a:lnSpc>
                        <a:spcAft>
                          <a:spcPts val="0"/>
                        </a:spcAft>
                      </a:pPr>
                      <a:r>
                        <a:rPr lang="id-ID" sz="1100" dirty="0">
                          <a:effectLst/>
                        </a:rPr>
                        <a:t>13</a:t>
                      </a:r>
                      <a:endParaRPr lang="id-ID" sz="1100" dirty="0">
                        <a:solidFill>
                          <a:schemeClr val="tx1"/>
                        </a:solidFill>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100">
                          <a:effectLst/>
                        </a:rPr>
                        <a:t>Lomba Deba</a:t>
                      </a:r>
                      <a:r>
                        <a:rPr lang="id-ID" sz="1100">
                          <a:effectLst/>
                        </a:rPr>
                        <a:t>t</a:t>
                      </a:r>
                      <a:r>
                        <a:rPr lang="en-US" sz="1100">
                          <a:effectLst/>
                        </a:rPr>
                        <a:t> Berbahasa Indonesia</a:t>
                      </a:r>
                      <a:r>
                        <a:rPr lang="id-ID" sz="1100">
                          <a:effectLst/>
                        </a:rPr>
                        <a:t> Balai Bahasa </a:t>
                      </a:r>
                      <a:endParaRPr lang="id-ID" sz="110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d-ID" sz="1100" dirty="0">
                          <a:effectLst/>
                        </a:rPr>
                        <a:t>Provinsi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id-ID" sz="1100" dirty="0">
                          <a:effectLst/>
                        </a:rPr>
                        <a:t>Juara II (M. Habibi)</a:t>
                      </a:r>
                      <a:endParaRPr lang="id-ID" sz="1100" dirty="0">
                        <a:effectLst/>
                        <a:latin typeface="Arial"/>
                        <a:ea typeface="Times New Roman"/>
                        <a:cs typeface="Times New Roman"/>
                      </a:endParaRPr>
                    </a:p>
                  </a:txBody>
                  <a:tcPr marL="36313" marR="36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62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3005" y="0"/>
            <a:ext cx="5112568" cy="646331"/>
          </a:xfrm>
          <a:prstGeom prst="rect">
            <a:avLst/>
          </a:prstGeom>
        </p:spPr>
        <p:txBody>
          <a:bodyPr wrap="square">
            <a:spAutoFit/>
          </a:bodyPr>
          <a:lstStyle/>
          <a:p>
            <a:r>
              <a:rPr lang="fi-FI" sz="3600" b="1" u="sng" dirty="0" smtClean="0">
                <a:latin typeface="Monotype Corsiva" pitchFamily="66" charset="0"/>
              </a:rPr>
              <a:t> </a:t>
            </a:r>
            <a:r>
              <a:rPr lang="fi-FI" sz="3600" b="1" u="sng" dirty="0">
                <a:latin typeface="Monotype Corsiva" pitchFamily="66" charset="0"/>
              </a:rPr>
              <a:t>Layanan kepada Mahasiswa  </a:t>
            </a:r>
            <a:endParaRPr lang="id-ID" sz="3600" u="sng" dirty="0">
              <a:latin typeface="Monotype Corsiva" pitchFamily="66" charset="0"/>
            </a:endParaRPr>
          </a:p>
        </p:txBody>
      </p:sp>
      <p:sp>
        <p:nvSpPr>
          <p:cNvPr id="5" name="TextBox 4"/>
          <p:cNvSpPr txBox="1"/>
          <p:nvPr/>
        </p:nvSpPr>
        <p:spPr>
          <a:xfrm>
            <a:off x="863080" y="6093296"/>
            <a:ext cx="8280920" cy="830997"/>
          </a:xfrm>
          <a:prstGeom prst="rect">
            <a:avLst/>
          </a:prstGeom>
          <a:noFill/>
        </p:spPr>
        <p:txBody>
          <a:bodyPr wrap="square" rtlCol="0">
            <a:spAutoFit/>
          </a:bodyPr>
          <a:lstStyle/>
          <a:p>
            <a:endParaRPr lang="id-ID" sz="2400" dirty="0"/>
          </a:p>
          <a:p>
            <a:pPr marL="342900" indent="-342900">
              <a:buAutoNum type="arabicPeriod"/>
            </a:pPr>
            <a:endParaRPr lang="id-ID" sz="24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99396"/>
            <a:ext cx="1714500" cy="1714500"/>
          </a:xfrm>
          <a:prstGeom prst="rect">
            <a:avLst/>
          </a:prstGeom>
        </p:spPr>
      </p:pic>
      <p:sp>
        <p:nvSpPr>
          <p:cNvPr id="13" name="Rectangle 12"/>
          <p:cNvSpPr/>
          <p:nvPr/>
        </p:nvSpPr>
        <p:spPr>
          <a:xfrm>
            <a:off x="0" y="2843644"/>
            <a:ext cx="2536848" cy="369332"/>
          </a:xfrm>
          <a:prstGeom prst="rect">
            <a:avLst/>
          </a:prstGeom>
        </p:spPr>
        <p:txBody>
          <a:bodyPr wrap="none">
            <a:spAutoFit/>
          </a:bodyPr>
          <a:lstStyle/>
          <a:p>
            <a:r>
              <a:rPr lang="en-GB" dirty="0" smtClean="0"/>
              <a:t>   </a:t>
            </a:r>
            <a:r>
              <a:rPr lang="id-ID" dirty="0" smtClean="0"/>
              <a:t>Bimbingan </a:t>
            </a:r>
            <a:r>
              <a:rPr lang="id-ID" dirty="0"/>
              <a:t>akademik;</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93" y="3525750"/>
            <a:ext cx="1722140" cy="1390650"/>
          </a:xfrm>
          <a:prstGeom prst="rect">
            <a:avLst/>
          </a:prstGeom>
        </p:spPr>
      </p:pic>
      <p:sp>
        <p:nvSpPr>
          <p:cNvPr id="15" name="Rectangle 14"/>
          <p:cNvSpPr/>
          <p:nvPr/>
        </p:nvSpPr>
        <p:spPr>
          <a:xfrm>
            <a:off x="812993" y="5075892"/>
            <a:ext cx="1886799" cy="369332"/>
          </a:xfrm>
          <a:prstGeom prst="rect">
            <a:avLst/>
          </a:prstGeom>
        </p:spPr>
        <p:txBody>
          <a:bodyPr wrap="none">
            <a:spAutoFit/>
          </a:bodyPr>
          <a:lstStyle/>
          <a:p>
            <a:r>
              <a:rPr lang="id-ID" dirty="0"/>
              <a:t>Minat dan Bakat;</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357" y="1294853"/>
            <a:ext cx="2619375" cy="1743075"/>
          </a:xfrm>
          <a:prstGeom prst="rect">
            <a:avLst/>
          </a:prstGeom>
        </p:spPr>
      </p:pic>
      <p:sp>
        <p:nvSpPr>
          <p:cNvPr id="17" name="Rectangle 16"/>
          <p:cNvSpPr/>
          <p:nvPr/>
        </p:nvSpPr>
        <p:spPr>
          <a:xfrm>
            <a:off x="2880003" y="3059668"/>
            <a:ext cx="2463623" cy="369332"/>
          </a:xfrm>
          <a:prstGeom prst="rect">
            <a:avLst/>
          </a:prstGeom>
        </p:spPr>
        <p:txBody>
          <a:bodyPr wrap="none">
            <a:spAutoFit/>
          </a:bodyPr>
          <a:lstStyle/>
          <a:p>
            <a:r>
              <a:rPr lang="pt-BR" dirty="0" smtClean="0"/>
              <a:t> Pembinaan </a:t>
            </a:r>
            <a:r>
              <a:rPr lang="pt-BR" i="1" dirty="0"/>
              <a:t>soft skills</a:t>
            </a:r>
            <a:r>
              <a:rPr lang="id-ID" i="1" dirty="0"/>
              <a: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527" y="4077072"/>
            <a:ext cx="2523602" cy="1495425"/>
          </a:xfrm>
          <a:prstGeom prst="rect">
            <a:avLst/>
          </a:prstGeom>
        </p:spPr>
      </p:pic>
      <p:sp>
        <p:nvSpPr>
          <p:cNvPr id="19" name="Rectangle 18"/>
          <p:cNvSpPr/>
          <p:nvPr/>
        </p:nvSpPr>
        <p:spPr>
          <a:xfrm>
            <a:off x="3152568" y="5723964"/>
            <a:ext cx="1131400" cy="369332"/>
          </a:xfrm>
          <a:prstGeom prst="rect">
            <a:avLst/>
          </a:prstGeom>
        </p:spPr>
        <p:txBody>
          <a:bodyPr wrap="none">
            <a:spAutoFit/>
          </a:bodyPr>
          <a:lstStyle/>
          <a:p>
            <a:r>
              <a:rPr lang="pt-BR" dirty="0"/>
              <a:t>Beasiswa</a:t>
            </a:r>
            <a:r>
              <a:rPr lang="id-ID" dirty="0"/>
              <a:t>;</a:t>
            </a:r>
          </a:p>
        </p:txBody>
      </p:sp>
      <p:sp>
        <p:nvSpPr>
          <p:cNvPr id="20" name="Rectangle 19"/>
          <p:cNvSpPr/>
          <p:nvPr/>
        </p:nvSpPr>
        <p:spPr>
          <a:xfrm>
            <a:off x="6084168" y="3669827"/>
            <a:ext cx="1276632" cy="369332"/>
          </a:xfrm>
          <a:prstGeom prst="rect">
            <a:avLst/>
          </a:prstGeom>
        </p:spPr>
        <p:txBody>
          <a:bodyPr wrap="none">
            <a:spAutoFit/>
          </a:bodyPr>
          <a:lstStyle/>
          <a:p>
            <a:r>
              <a:rPr lang="pt-BR" dirty="0"/>
              <a:t>Kesehatan</a:t>
            </a:r>
            <a:r>
              <a:rPr lang="id-ID" dirty="0"/>
              <a:t>;</a:t>
            </a:r>
          </a:p>
        </p:txBody>
      </p:sp>
      <p:sp>
        <p:nvSpPr>
          <p:cNvPr id="21" name="Rectangle 20"/>
          <p:cNvSpPr/>
          <p:nvPr/>
        </p:nvSpPr>
        <p:spPr>
          <a:xfrm>
            <a:off x="5959358" y="6228020"/>
            <a:ext cx="2156488" cy="369332"/>
          </a:xfrm>
          <a:prstGeom prst="rect">
            <a:avLst/>
          </a:prstGeom>
        </p:spPr>
        <p:txBody>
          <a:bodyPr wrap="none">
            <a:spAutoFit/>
          </a:bodyPr>
          <a:lstStyle/>
          <a:p>
            <a:r>
              <a:rPr lang="id-ID" dirty="0"/>
              <a:t>Bidang Kerohanian;</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274" y="1844824"/>
            <a:ext cx="2466975" cy="184785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4505" y="4596639"/>
            <a:ext cx="2847975" cy="1600200"/>
          </a:xfrm>
          <a:prstGeom prst="rect">
            <a:avLst/>
          </a:prstGeom>
        </p:spPr>
      </p:pic>
    </p:spTree>
    <p:extLst>
      <p:ext uri="{BB962C8B-B14F-4D97-AF65-F5344CB8AC3E}">
        <p14:creationId xmlns:p14="http://schemas.microsoft.com/office/powerpoint/2010/main" val="10729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7"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407" y="129406"/>
            <a:ext cx="8856984" cy="707886"/>
          </a:xfrm>
          <a:prstGeom prst="rect">
            <a:avLst/>
          </a:prstGeom>
          <a:ln w="19050">
            <a:solidFill>
              <a:schemeClr val="tx1">
                <a:lumMod val="95000"/>
                <a:lumOff val="5000"/>
              </a:schemeClr>
            </a:solidFill>
          </a:ln>
        </p:spPr>
        <p:txBody>
          <a:bodyPr wrap="square">
            <a:spAutoFit/>
          </a:bodyPr>
          <a:lstStyle/>
          <a:p>
            <a:pPr algn="ctr"/>
            <a:r>
              <a:rPr lang="id-ID" sz="4000" b="1" dirty="0" smtClean="0"/>
              <a:t>SUMBER DAYA MANUSIA</a:t>
            </a:r>
            <a:endParaRPr lang="id-ID" sz="4000" b="1" dirty="0"/>
          </a:p>
        </p:txBody>
      </p:sp>
      <p:sp>
        <p:nvSpPr>
          <p:cNvPr id="5" name="Rectangle 4"/>
          <p:cNvSpPr/>
          <p:nvPr/>
        </p:nvSpPr>
        <p:spPr>
          <a:xfrm>
            <a:off x="191407" y="1486525"/>
            <a:ext cx="8287846" cy="646331"/>
          </a:xfrm>
          <a:prstGeom prst="rect">
            <a:avLst/>
          </a:prstGeom>
        </p:spPr>
        <p:txBody>
          <a:bodyPr wrap="none">
            <a:spAutoFit/>
          </a:bodyPr>
          <a:lstStyle/>
          <a:p>
            <a:r>
              <a:rPr lang="en-US" sz="3600" b="1" dirty="0">
                <a:latin typeface="Monotype Corsiva" pitchFamily="66" charset="0"/>
              </a:rPr>
              <a:t>SISTEM SELEKSI DAN PENGEMBANGAN</a:t>
            </a:r>
            <a:endParaRPr lang="id-ID" sz="3600" dirty="0">
              <a:latin typeface="Monotype Corsiva" pitchFamily="66" charset="0"/>
            </a:endParaRPr>
          </a:p>
        </p:txBody>
      </p:sp>
      <p:sp>
        <p:nvSpPr>
          <p:cNvPr id="6" name="Rectangle 5"/>
          <p:cNvSpPr/>
          <p:nvPr/>
        </p:nvSpPr>
        <p:spPr>
          <a:xfrm>
            <a:off x="191407" y="2132856"/>
            <a:ext cx="8856984" cy="3970318"/>
          </a:xfrm>
          <a:prstGeom prst="rect">
            <a:avLst/>
          </a:prstGeom>
        </p:spPr>
        <p:txBody>
          <a:bodyPr wrap="square">
            <a:spAutoFit/>
          </a:bodyPr>
          <a:lstStyle/>
          <a:p>
            <a:pPr algn="just"/>
            <a:r>
              <a:rPr lang="en-US" sz="2800" dirty="0" err="1">
                <a:latin typeface="Times New Roman" pitchFamily="18" charset="0"/>
                <a:cs typeface="Times New Roman" pitchFamily="18" charset="0"/>
              </a:rPr>
              <a:t>Sistem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seleksi</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perekrutan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Dosen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mengacu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Surat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Edaran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Sekretaris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Jenderal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Kementerian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Pendidikan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Kebudayaan</a:t>
            </a:r>
            <a:r>
              <a:rPr lang="en-US" sz="2800" dirty="0">
                <a:latin typeface="Times New Roman" pitchFamily="18" charset="0"/>
                <a:cs typeface="Times New Roman" pitchFamily="18" charset="0"/>
              </a:rPr>
              <a:t> No. 71269/A4/KP/2010 </a:t>
            </a:r>
            <a:r>
              <a:rPr lang="en-US" sz="2800" dirty="0" err="1">
                <a:latin typeface="Times New Roman" pitchFamily="18" charset="0"/>
                <a:cs typeface="Times New Roman" pitchFamily="18" charset="0"/>
              </a:rPr>
              <a:t>tanggal</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Oktober</a:t>
            </a:r>
            <a:r>
              <a:rPr lang="en-US" sz="2800" dirty="0">
                <a:latin typeface="Times New Roman" pitchFamily="18" charset="0"/>
                <a:cs typeface="Times New Roman" pitchFamily="18" charset="0"/>
              </a:rPr>
              <a:t> 2010 </a:t>
            </a:r>
            <a:r>
              <a:rPr lang="en-US" sz="2800" dirty="0" err="1">
                <a:latin typeface="Times New Roman" pitchFamily="18" charset="0"/>
                <a:cs typeface="Times New Roman" pitchFamily="18" charset="0"/>
              </a:rPr>
              <a:t>tentang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Petunjuk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Pelaksanaan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Pengadaan</a:t>
            </a:r>
            <a:r>
              <a:rPr lang="en-US" sz="2800" dirty="0">
                <a:latin typeface="Times New Roman" pitchFamily="18" charset="0"/>
                <a:cs typeface="Times New Roman" pitchFamily="18" charset="0"/>
              </a:rPr>
              <a:t> CPNS </a:t>
            </a:r>
            <a:r>
              <a:rPr lang="en-US" sz="2800" dirty="0" err="1">
                <a:latin typeface="Times New Roman" pitchFamily="18" charset="0"/>
                <a:cs typeface="Times New Roman" pitchFamily="18" charset="0"/>
              </a:rPr>
              <a:t>Formasi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Tahun</a:t>
            </a:r>
            <a:r>
              <a:rPr lang="en-US" sz="2800" dirty="0">
                <a:latin typeface="Times New Roman" pitchFamily="18" charset="0"/>
                <a:cs typeface="Times New Roman" pitchFamily="18" charset="0"/>
              </a:rPr>
              <a:t> 2010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Pelamar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Umum</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Lingkungan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Kementerian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Pendidikan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Kebudayaan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Rekrutmen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dimulai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analisis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kebutuhan</a:t>
            </a:r>
            <a:r>
              <a:rPr lang="en-US" sz="2800" dirty="0">
                <a:latin typeface="Times New Roman" pitchFamily="18" charset="0"/>
                <a:cs typeface="Times New Roman" pitchFamily="18" charset="0"/>
              </a:rPr>
              <a:t> program </a:t>
            </a:r>
            <a:r>
              <a:rPr lang="en-US" sz="2800" dirty="0" err="1">
                <a:latin typeface="Times New Roman" pitchFamily="18" charset="0"/>
                <a:cs typeface="Times New Roman" pitchFamily="18" charset="0"/>
              </a:rPr>
              <a:t>studi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rencana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Universitas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terhadap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sumber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manusia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dalam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penentuan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jumlah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keahlian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maupun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jenjang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pendidikan</a:t>
            </a:r>
            <a:r>
              <a:rPr lang="en-US" sz="2800" dirty="0">
                <a:latin typeface="Times New Roman" pitchFamily="18" charset="0"/>
                <a:cs typeface="Times New Roman" pitchFamily="18" charset="0"/>
              </a:rPr>
              <a:t>. </a:t>
            </a:r>
            <a:endParaRPr lang="id-ID" sz="2800" dirty="0">
              <a:latin typeface="Times New Roman" pitchFamily="18" charset="0"/>
              <a:cs typeface="Times New Roman" pitchFamily="18" charset="0"/>
            </a:endParaRPr>
          </a:p>
        </p:txBody>
      </p:sp>
    </p:spTree>
    <p:extLst>
      <p:ext uri="{BB962C8B-B14F-4D97-AF65-F5344CB8AC3E}">
        <p14:creationId xmlns:p14="http://schemas.microsoft.com/office/powerpoint/2010/main" val="8067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584775"/>
          </a:xfrm>
          <a:prstGeom prst="rect">
            <a:avLst/>
          </a:prstGeom>
        </p:spPr>
        <p:txBody>
          <a:bodyPr wrap="square">
            <a:spAutoFit/>
          </a:bodyPr>
          <a:lstStyle/>
          <a:p>
            <a:pPr algn="ctr"/>
            <a:r>
              <a:rPr lang="en-US" sz="3200" b="1" u="sng" dirty="0"/>
              <a:t>DOSEN </a:t>
            </a:r>
            <a:r>
              <a:rPr lang="en-US" sz="3200" b="1" u="sng" dirty="0" smtClean="0"/>
              <a:t>TETAP</a:t>
            </a:r>
            <a:r>
              <a:rPr lang="id-ID" sz="3200" b="1" u="sng" dirty="0" smtClean="0"/>
              <a:t> </a:t>
            </a:r>
            <a:r>
              <a:rPr lang="en-GB" sz="3200" b="1" u="sng" dirty="0" smtClean="0"/>
              <a:t>ILMU POLITIK</a:t>
            </a:r>
            <a:endParaRPr lang="id-ID" sz="3200" u="sng" dirty="0"/>
          </a:p>
        </p:txBody>
      </p:sp>
      <p:graphicFrame>
        <p:nvGraphicFramePr>
          <p:cNvPr id="5" name="Table 4"/>
          <p:cNvGraphicFramePr>
            <a:graphicFrameLocks noGrp="1"/>
          </p:cNvGraphicFramePr>
          <p:nvPr>
            <p:extLst>
              <p:ext uri="{D42A27DB-BD31-4B8C-83A1-F6EECF244321}">
                <p14:modId xmlns:p14="http://schemas.microsoft.com/office/powerpoint/2010/main" val="746674492"/>
              </p:ext>
            </p:extLst>
          </p:nvPr>
        </p:nvGraphicFramePr>
        <p:xfrm>
          <a:off x="251521" y="440425"/>
          <a:ext cx="8352928" cy="6300943"/>
        </p:xfrm>
        <a:graphic>
          <a:graphicData uri="http://schemas.openxmlformats.org/drawingml/2006/table">
            <a:tbl>
              <a:tblPr firstRow="1" firstCol="1" lastRow="1" lastCol="1" bandRow="1" bandCol="1">
                <a:tableStyleId>{3C2FFA5D-87B4-456A-9821-1D502468CF0F}</a:tableStyleId>
              </a:tblPr>
              <a:tblGrid>
                <a:gridCol w="485205"/>
                <a:gridCol w="2838004"/>
                <a:gridCol w="1383366"/>
                <a:gridCol w="3646353"/>
              </a:tblGrid>
              <a:tr h="159145">
                <a:tc gridSpan="4">
                  <a:txBody>
                    <a:bodyPr/>
                    <a:lstStyle/>
                    <a:p>
                      <a:pPr algn="ctr">
                        <a:lnSpc>
                          <a:spcPct val="115000"/>
                        </a:lnSpc>
                        <a:spcAft>
                          <a:spcPts val="0"/>
                        </a:spcAft>
                      </a:pP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159145">
                <a:tc>
                  <a:txBody>
                    <a:bodyPr/>
                    <a:lstStyle/>
                    <a:p>
                      <a:pPr algn="just">
                        <a:lnSpc>
                          <a:spcPct val="115000"/>
                        </a:lnSpc>
                        <a:spcAft>
                          <a:spcPts val="0"/>
                        </a:spcAft>
                      </a:pPr>
                      <a:r>
                        <a:rPr lang="id-ID" sz="1600" dirty="0">
                          <a:effectLst/>
                        </a:rPr>
                        <a:t>No</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nchor="ctr"/>
                </a:tc>
                <a:tc>
                  <a:txBody>
                    <a:bodyPr/>
                    <a:lstStyle/>
                    <a:p>
                      <a:pPr marL="457200">
                        <a:lnSpc>
                          <a:spcPct val="115000"/>
                        </a:lnSpc>
                        <a:spcAft>
                          <a:spcPts val="0"/>
                        </a:spcAft>
                      </a:pPr>
                      <a:r>
                        <a:rPr lang="en-US" sz="1600" dirty="0">
                          <a:effectLst/>
                        </a:rPr>
                        <a:t>Nama Dosen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US" sz="1600" dirty="0">
                          <a:effectLst/>
                        </a:rPr>
                        <a:t>NIDN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nchor="ctr"/>
                </a:tc>
                <a:tc>
                  <a:txBody>
                    <a:bodyPr/>
                    <a:lstStyle/>
                    <a:p>
                      <a:pPr algn="just">
                        <a:lnSpc>
                          <a:spcPct val="115000"/>
                        </a:lnSpc>
                        <a:spcAft>
                          <a:spcPts val="0"/>
                        </a:spcAft>
                      </a:pPr>
                      <a:r>
                        <a:rPr lang="nl-NL" sz="1600" b="0" dirty="0">
                          <a:effectLst/>
                        </a:rPr>
                        <a:t>Pendidikan dan Asal Universitas </a:t>
                      </a:r>
                      <a:endParaRPr lang="en-GB"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nchor="ctr"/>
                </a:tc>
              </a:tr>
              <a:tr h="477435">
                <a:tc>
                  <a:txBody>
                    <a:bodyPr/>
                    <a:lstStyle/>
                    <a:p>
                      <a:pPr algn="just">
                        <a:lnSpc>
                          <a:spcPct val="115000"/>
                        </a:lnSpc>
                        <a:spcAft>
                          <a:spcPts val="0"/>
                        </a:spcAft>
                      </a:pPr>
                      <a:r>
                        <a:rPr lang="en-GB" sz="1400" dirty="0">
                          <a:effectLst/>
                        </a:rPr>
                        <a:t>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en-US" sz="1200" dirty="0">
                          <a:effectLst/>
                        </a:rPr>
                        <a:t>Prof. Johni Najwan,S</a:t>
                      </a:r>
                      <a:r>
                        <a:rPr lang="id-ID" sz="1200" dirty="0">
                          <a:effectLst/>
                        </a:rPr>
                        <a:t>.</a:t>
                      </a:r>
                      <a:r>
                        <a:rPr lang="en-US" sz="1200" dirty="0">
                          <a:effectLst/>
                        </a:rPr>
                        <a:t>H., M</a:t>
                      </a:r>
                      <a:r>
                        <a:rPr lang="id-ID" sz="1200" dirty="0">
                          <a:effectLst/>
                        </a:rPr>
                        <a:t>.</a:t>
                      </a:r>
                      <a:r>
                        <a:rPr lang="en-US" sz="1200" dirty="0">
                          <a:effectLst/>
                        </a:rPr>
                        <a:t>H.,Ph.D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US" sz="1400" dirty="0">
                          <a:effectLst/>
                        </a:rPr>
                        <a:t>0028026210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GB" sz="1050">
                          <a:effectLst/>
                        </a:rPr>
                        <a:t>S1 Universitas Jambi</a:t>
                      </a:r>
                    </a:p>
                    <a:p>
                      <a:pPr algn="just">
                        <a:lnSpc>
                          <a:spcPct val="115000"/>
                        </a:lnSpc>
                        <a:spcAft>
                          <a:spcPts val="0"/>
                        </a:spcAft>
                      </a:pPr>
                      <a:r>
                        <a:rPr lang="en-GB" sz="1050">
                          <a:effectLst/>
                        </a:rPr>
                        <a:t>S2 Universitas Indonesia</a:t>
                      </a:r>
                    </a:p>
                    <a:p>
                      <a:pPr algn="just">
                        <a:lnSpc>
                          <a:spcPct val="115000"/>
                        </a:lnSpc>
                        <a:spcAft>
                          <a:spcPts val="0"/>
                        </a:spcAft>
                      </a:pPr>
                      <a:r>
                        <a:rPr lang="en-GB" sz="1050">
                          <a:effectLst/>
                        </a:rPr>
                        <a:t>S3 University Kebangsaan Malaysia</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452584">
                <a:tc>
                  <a:txBody>
                    <a:bodyPr/>
                    <a:lstStyle/>
                    <a:p>
                      <a:pPr algn="just">
                        <a:lnSpc>
                          <a:spcPct val="115000"/>
                        </a:lnSpc>
                        <a:spcAft>
                          <a:spcPts val="0"/>
                        </a:spcAft>
                      </a:pPr>
                      <a:r>
                        <a:rPr lang="en-GB" sz="1400">
                          <a:effectLst/>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en-US" sz="1200" dirty="0">
                          <a:effectLst/>
                        </a:rPr>
                        <a:t>Dr. Bahder Johan N,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a:effectLst/>
                        </a:rPr>
                        <a:t>0011035702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GB" sz="1050">
                          <a:effectLst/>
                        </a:rPr>
                        <a:t>S1 Universitas Andalas</a:t>
                      </a:r>
                    </a:p>
                    <a:p>
                      <a:pPr algn="just">
                        <a:lnSpc>
                          <a:spcPct val="115000"/>
                        </a:lnSpc>
                        <a:spcAft>
                          <a:spcPts val="0"/>
                        </a:spcAft>
                      </a:pPr>
                      <a:r>
                        <a:rPr lang="en-GB" sz="1050">
                          <a:effectLst/>
                        </a:rPr>
                        <a:t>S2 Universitas Airlangga</a:t>
                      </a:r>
                    </a:p>
                    <a:p>
                      <a:pPr algn="just">
                        <a:lnSpc>
                          <a:spcPct val="115000"/>
                        </a:lnSpc>
                        <a:spcAft>
                          <a:spcPts val="0"/>
                        </a:spcAft>
                      </a:pPr>
                      <a:r>
                        <a:rPr lang="en-GB" sz="1050">
                          <a:effectLst/>
                        </a:rPr>
                        <a:t>S3 Universitas Airlangga</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452584">
                <a:tc>
                  <a:txBody>
                    <a:bodyPr/>
                    <a:lstStyle/>
                    <a:p>
                      <a:pPr algn="just">
                        <a:lnSpc>
                          <a:spcPct val="115000"/>
                        </a:lnSpc>
                        <a:spcAft>
                          <a:spcPts val="0"/>
                        </a:spcAft>
                      </a:pPr>
                      <a:r>
                        <a:rPr lang="en-GB" sz="1400">
                          <a:effectLst/>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en-US" sz="1200" dirty="0">
                          <a:effectLst/>
                        </a:rPr>
                        <a:t>Dr. Sahuri. L,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a:effectLst/>
                        </a:rPr>
                        <a:t>0017066304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GB" sz="1050">
                          <a:effectLst/>
                        </a:rPr>
                        <a:t>S1 Universitas Jambi</a:t>
                      </a:r>
                    </a:p>
                    <a:p>
                      <a:pPr algn="just">
                        <a:lnSpc>
                          <a:spcPct val="115000"/>
                        </a:lnSpc>
                        <a:spcAft>
                          <a:spcPts val="0"/>
                        </a:spcAft>
                      </a:pPr>
                      <a:r>
                        <a:rPr lang="en-GB" sz="1050">
                          <a:effectLst/>
                        </a:rPr>
                        <a:t>S2 Universitas Airlangga</a:t>
                      </a:r>
                    </a:p>
                    <a:p>
                      <a:pPr algn="just">
                        <a:lnSpc>
                          <a:spcPct val="115000"/>
                        </a:lnSpc>
                        <a:spcAft>
                          <a:spcPts val="0"/>
                        </a:spcAft>
                      </a:pPr>
                      <a:r>
                        <a:rPr lang="en-GB" sz="1050">
                          <a:effectLst/>
                        </a:rPr>
                        <a:t>S3 Universitas Airlangga</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18290">
                <a:tc>
                  <a:txBody>
                    <a:bodyPr/>
                    <a:lstStyle/>
                    <a:p>
                      <a:pPr algn="just">
                        <a:lnSpc>
                          <a:spcPct val="115000"/>
                        </a:lnSpc>
                        <a:spcAft>
                          <a:spcPts val="0"/>
                        </a:spcAft>
                      </a:pPr>
                      <a:r>
                        <a:rPr lang="en-GB" sz="1400" dirty="0">
                          <a:effectLst/>
                        </a:rPr>
                        <a:t>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Nopyandri, S.H. LL.M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a:effectLst/>
                        </a:rPr>
                        <a:t>0011117301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GB" sz="1050">
                          <a:effectLst/>
                        </a:rPr>
                        <a:t>S1 Hukum, U</a:t>
                      </a:r>
                      <a:r>
                        <a:rPr lang="id-ID" sz="1050">
                          <a:effectLst/>
                        </a:rPr>
                        <a:t>nja, Jambi</a:t>
                      </a:r>
                      <a:endParaRPr lang="en-GB" sz="1050">
                        <a:effectLst/>
                      </a:endParaRPr>
                    </a:p>
                    <a:p>
                      <a:pPr algn="just">
                        <a:lnSpc>
                          <a:spcPct val="115000"/>
                        </a:lnSpc>
                        <a:spcAft>
                          <a:spcPts val="0"/>
                        </a:spcAft>
                      </a:pPr>
                      <a:r>
                        <a:rPr lang="en-GB" sz="1050">
                          <a:effectLst/>
                        </a:rPr>
                        <a:t>S2 Hukum, U</a:t>
                      </a:r>
                      <a:r>
                        <a:rPr lang="id-ID" sz="1050">
                          <a:effectLst/>
                        </a:rPr>
                        <a:t>GM, Yogyakarta</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430235">
                <a:tc>
                  <a:txBody>
                    <a:bodyPr/>
                    <a:lstStyle/>
                    <a:p>
                      <a:pPr algn="just">
                        <a:lnSpc>
                          <a:spcPct val="115000"/>
                        </a:lnSpc>
                        <a:spcAft>
                          <a:spcPts val="0"/>
                        </a:spcAft>
                      </a:pPr>
                      <a:r>
                        <a:rPr lang="id-ID" sz="1400" dirty="0">
                          <a:effectLst/>
                        </a:rPr>
                        <a:t>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Rahayu Repindoway, S.H. LL.M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dirty="0">
                          <a:effectLst/>
                        </a:rPr>
                        <a:t>0017088101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GB" sz="1050" dirty="0">
                          <a:effectLst/>
                        </a:rPr>
                        <a:t>S1 Hukum, U</a:t>
                      </a:r>
                      <a:r>
                        <a:rPr lang="id-ID" sz="1050" dirty="0">
                          <a:effectLst/>
                        </a:rPr>
                        <a:t>nja, Jambi</a:t>
                      </a:r>
                      <a:endParaRPr lang="en-GB" sz="1050" dirty="0">
                        <a:effectLst/>
                      </a:endParaRPr>
                    </a:p>
                    <a:p>
                      <a:pPr algn="just">
                        <a:lnSpc>
                          <a:spcPct val="115000"/>
                        </a:lnSpc>
                        <a:spcAft>
                          <a:spcPts val="0"/>
                        </a:spcAft>
                      </a:pPr>
                      <a:r>
                        <a:rPr lang="en-GB" sz="1050" dirty="0">
                          <a:effectLst/>
                        </a:rPr>
                        <a:t>S2 Hukum, U</a:t>
                      </a:r>
                      <a:r>
                        <a:rPr lang="id-ID" sz="1050" dirty="0">
                          <a:effectLst/>
                        </a:rPr>
                        <a:t>GM, Yogyakarta</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18290">
                <a:tc>
                  <a:txBody>
                    <a:bodyPr/>
                    <a:lstStyle/>
                    <a:p>
                      <a:pPr algn="just">
                        <a:lnSpc>
                          <a:spcPct val="115000"/>
                        </a:lnSpc>
                        <a:spcAft>
                          <a:spcPts val="0"/>
                        </a:spcAft>
                      </a:pPr>
                      <a:r>
                        <a:rPr lang="id-ID" sz="1400" dirty="0">
                          <a:effectLst/>
                        </a:rPr>
                        <a:t>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Dheny Wahyudi, </a:t>
                      </a:r>
                      <a:r>
                        <a:rPr lang="en-US" sz="1200" dirty="0">
                          <a:effectLst/>
                        </a:rPr>
                        <a:t>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id-ID" sz="1400">
                          <a:effectLst/>
                        </a:rPr>
                        <a:t>0010128304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id-ID" sz="1050">
                          <a:effectLst/>
                        </a:rPr>
                        <a:t>S1</a:t>
                      </a:r>
                      <a:r>
                        <a:rPr lang="en-US" sz="1050">
                          <a:effectLst/>
                        </a:rPr>
                        <a:t> Hukum, </a:t>
                      </a:r>
                      <a:r>
                        <a:rPr lang="id-ID" sz="1050">
                          <a:effectLst/>
                        </a:rPr>
                        <a:t>Univ Bung Hatta</a:t>
                      </a:r>
                      <a:r>
                        <a:rPr lang="en-US" sz="1050">
                          <a:effectLst/>
                        </a:rPr>
                        <a:t>,</a:t>
                      </a:r>
                      <a:r>
                        <a:rPr lang="id-ID" sz="1050">
                          <a:effectLst/>
                        </a:rPr>
                        <a:t> Padang</a:t>
                      </a:r>
                      <a:endParaRPr lang="en-GB" sz="1050">
                        <a:effectLst/>
                      </a:endParaRPr>
                    </a:p>
                    <a:p>
                      <a:pPr algn="just">
                        <a:lnSpc>
                          <a:spcPct val="115000"/>
                        </a:lnSpc>
                        <a:spcAft>
                          <a:spcPts val="0"/>
                        </a:spcAft>
                      </a:pPr>
                      <a:r>
                        <a:rPr lang="id-ID" sz="1050">
                          <a:effectLst/>
                        </a:rPr>
                        <a:t>S2</a:t>
                      </a:r>
                      <a:r>
                        <a:rPr lang="en-US" sz="1050">
                          <a:effectLst/>
                        </a:rPr>
                        <a:t> Hukum, </a:t>
                      </a:r>
                      <a:r>
                        <a:rPr lang="id-ID" sz="1050">
                          <a:effectLst/>
                        </a:rPr>
                        <a:t>Unand</a:t>
                      </a:r>
                      <a:r>
                        <a:rPr lang="en-US" sz="1050">
                          <a:effectLst/>
                        </a:rPr>
                        <a:t>, Padang.</a:t>
                      </a:r>
                      <a:r>
                        <a:rPr lang="id-ID" sz="1050">
                          <a:effectLst/>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01723">
                <a:tc>
                  <a:txBody>
                    <a:bodyPr/>
                    <a:lstStyle/>
                    <a:p>
                      <a:pPr algn="just">
                        <a:lnSpc>
                          <a:spcPct val="115000"/>
                        </a:lnSpc>
                        <a:spcAft>
                          <a:spcPts val="0"/>
                        </a:spcAft>
                      </a:pPr>
                      <a:r>
                        <a:rPr lang="id-ID" sz="1400" dirty="0">
                          <a:effectLst/>
                        </a:rPr>
                        <a:t>7.</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0" indent="439738" algn="just">
                        <a:lnSpc>
                          <a:spcPct val="115000"/>
                        </a:lnSpc>
                        <a:spcAft>
                          <a:spcPts val="0"/>
                        </a:spcAft>
                      </a:pPr>
                      <a:r>
                        <a:rPr lang="id-ID" sz="1200" dirty="0">
                          <a:effectLst/>
                        </a:rPr>
                        <a:t>Fitria, S.H., M.H.</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id-ID" sz="1400">
                          <a:effectLst/>
                        </a:rPr>
                        <a:t>0031087803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id-ID" sz="1050">
                          <a:effectLst/>
                        </a:rPr>
                        <a:t>S1</a:t>
                      </a:r>
                      <a:r>
                        <a:rPr lang="en-US" sz="1050">
                          <a:effectLst/>
                        </a:rPr>
                        <a:t> Hukum, </a:t>
                      </a:r>
                      <a:r>
                        <a:rPr lang="id-ID" sz="1050">
                          <a:effectLst/>
                        </a:rPr>
                        <a:t>Unja</a:t>
                      </a:r>
                      <a:r>
                        <a:rPr lang="en-US" sz="1050">
                          <a:effectLst/>
                        </a:rPr>
                        <a:t>, </a:t>
                      </a:r>
                      <a:r>
                        <a:rPr lang="id-ID" sz="1050">
                          <a:effectLst/>
                        </a:rPr>
                        <a:t>Jambi</a:t>
                      </a:r>
                      <a:endParaRPr lang="en-GB" sz="1050">
                        <a:effectLst/>
                      </a:endParaRPr>
                    </a:p>
                    <a:p>
                      <a:pPr algn="just">
                        <a:lnSpc>
                          <a:spcPct val="115000"/>
                        </a:lnSpc>
                        <a:spcAft>
                          <a:spcPts val="0"/>
                        </a:spcAft>
                      </a:pPr>
                      <a:r>
                        <a:rPr lang="fi-FI" sz="1050">
                          <a:effectLst/>
                        </a:rPr>
                        <a:t>S</a:t>
                      </a:r>
                      <a:r>
                        <a:rPr lang="id-ID" sz="1050">
                          <a:effectLst/>
                        </a:rPr>
                        <a:t>2</a:t>
                      </a:r>
                      <a:r>
                        <a:rPr lang="fi-FI" sz="1050">
                          <a:effectLst/>
                        </a:rPr>
                        <a:t> Hukum, Unja, Jambi</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01723">
                <a:tc>
                  <a:txBody>
                    <a:bodyPr/>
                    <a:lstStyle/>
                    <a:p>
                      <a:pPr algn="just">
                        <a:lnSpc>
                          <a:spcPct val="115000"/>
                        </a:lnSpc>
                        <a:spcAft>
                          <a:spcPts val="0"/>
                        </a:spcAft>
                      </a:pPr>
                      <a:r>
                        <a:rPr lang="id-ID" sz="1400" dirty="0">
                          <a:effectLst/>
                        </a:rPr>
                        <a:t>8.</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Arfai</a:t>
                      </a:r>
                      <a:r>
                        <a:rPr lang="en-US" sz="1200" dirty="0">
                          <a:effectLst/>
                        </a:rPr>
                        <a:t>,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id-ID" sz="1400">
                          <a:effectLst/>
                        </a:rPr>
                        <a:t>0016108104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fi-FI" sz="1050">
                          <a:effectLst/>
                        </a:rPr>
                        <a:t>S1 Hukum, Unja, Jambi</a:t>
                      </a:r>
                      <a:endParaRPr lang="en-GB" sz="1050">
                        <a:effectLst/>
                      </a:endParaRPr>
                    </a:p>
                    <a:p>
                      <a:pPr algn="just">
                        <a:lnSpc>
                          <a:spcPct val="115000"/>
                        </a:lnSpc>
                        <a:spcAft>
                          <a:spcPts val="0"/>
                        </a:spcAft>
                      </a:pPr>
                      <a:r>
                        <a:rPr lang="fi-FI" sz="1050">
                          <a:effectLst/>
                        </a:rPr>
                        <a:t>S</a:t>
                      </a:r>
                      <a:r>
                        <a:rPr lang="id-ID" sz="1050">
                          <a:effectLst/>
                        </a:rPr>
                        <a:t>2</a:t>
                      </a:r>
                      <a:r>
                        <a:rPr lang="fi-FI" sz="1050">
                          <a:effectLst/>
                        </a:rPr>
                        <a:t> Hukum, Unja, Jambi</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18290">
                <a:tc>
                  <a:txBody>
                    <a:bodyPr/>
                    <a:lstStyle/>
                    <a:p>
                      <a:pPr algn="just">
                        <a:lnSpc>
                          <a:spcPct val="115000"/>
                        </a:lnSpc>
                        <a:spcAft>
                          <a:spcPts val="0"/>
                        </a:spcAft>
                      </a:pPr>
                      <a:r>
                        <a:rPr lang="id-ID" sz="1400" dirty="0">
                          <a:effectLst/>
                        </a:rPr>
                        <a:t>9.</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Budi Ardianto, S.H., 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id-ID" sz="1400" dirty="0">
                          <a:effectLst/>
                        </a:rPr>
                        <a:t>0005037706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fi-FI" sz="1050">
                          <a:effectLst/>
                        </a:rPr>
                        <a:t>S1 Hukum, Unja, Jambi</a:t>
                      </a:r>
                      <a:endParaRPr lang="en-GB" sz="1050">
                        <a:effectLst/>
                      </a:endParaRPr>
                    </a:p>
                    <a:p>
                      <a:pPr algn="just">
                        <a:lnSpc>
                          <a:spcPct val="115000"/>
                        </a:lnSpc>
                        <a:spcAft>
                          <a:spcPts val="0"/>
                        </a:spcAft>
                      </a:pPr>
                      <a:r>
                        <a:rPr lang="fi-FI" sz="1050">
                          <a:effectLst/>
                        </a:rPr>
                        <a:t>S</a:t>
                      </a:r>
                      <a:r>
                        <a:rPr lang="id-ID" sz="1050">
                          <a:effectLst/>
                        </a:rPr>
                        <a:t>2</a:t>
                      </a:r>
                      <a:r>
                        <a:rPr lang="fi-FI" sz="1050">
                          <a:effectLst/>
                        </a:rPr>
                        <a:t> Hukum, Unja, Jambi</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18290">
                <a:tc>
                  <a:txBody>
                    <a:bodyPr/>
                    <a:lstStyle/>
                    <a:p>
                      <a:pPr algn="just">
                        <a:lnSpc>
                          <a:spcPct val="115000"/>
                        </a:lnSpc>
                        <a:spcAft>
                          <a:spcPts val="0"/>
                        </a:spcAft>
                      </a:pPr>
                      <a:r>
                        <a:rPr lang="id-ID" sz="1400" dirty="0">
                          <a:effectLst/>
                        </a:rPr>
                        <a:t>10.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Asnimawati, S.Pd., M.Pd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dirty="0">
                          <a:effectLst/>
                        </a:rPr>
                        <a:t>0010068802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US" sz="1050">
                          <a:effectLst/>
                        </a:rPr>
                        <a:t>S1 Pendidikan, UNP, Padang</a:t>
                      </a:r>
                      <a:endParaRPr lang="en-GB" sz="1050">
                        <a:effectLst/>
                      </a:endParaRPr>
                    </a:p>
                    <a:p>
                      <a:pPr algn="just">
                        <a:lnSpc>
                          <a:spcPct val="115000"/>
                        </a:lnSpc>
                        <a:spcAft>
                          <a:spcPts val="0"/>
                        </a:spcAft>
                      </a:pPr>
                      <a:r>
                        <a:rPr lang="en-US" sz="1050">
                          <a:effectLst/>
                        </a:rPr>
                        <a:t>S2 Pendidikan, UNP, Padang</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18290">
                <a:tc>
                  <a:txBody>
                    <a:bodyPr/>
                    <a:lstStyle/>
                    <a:p>
                      <a:pPr algn="just">
                        <a:lnSpc>
                          <a:spcPct val="115000"/>
                        </a:lnSpc>
                        <a:spcAft>
                          <a:spcPts val="0"/>
                        </a:spcAft>
                      </a:pPr>
                      <a:r>
                        <a:rPr lang="id-ID" sz="1400" dirty="0">
                          <a:effectLst/>
                        </a:rPr>
                        <a:t>1</a:t>
                      </a:r>
                      <a:r>
                        <a:rPr lang="en-GB" sz="1400" dirty="0">
                          <a:effectLst/>
                        </a:rPr>
                        <a:t>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dirty="0">
                          <a:effectLst/>
                        </a:rPr>
                        <a:t>Moch. Farisi, S.H., LL.M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dirty="0">
                          <a:effectLst/>
                        </a:rPr>
                        <a:t>0024038402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nchor="ctr"/>
                </a:tc>
                <a:tc>
                  <a:txBody>
                    <a:bodyPr/>
                    <a:lstStyle/>
                    <a:p>
                      <a:pPr algn="just">
                        <a:lnSpc>
                          <a:spcPct val="115000"/>
                        </a:lnSpc>
                        <a:spcAft>
                          <a:spcPts val="0"/>
                        </a:spcAft>
                      </a:pPr>
                      <a:r>
                        <a:rPr lang="id-ID" sz="1050">
                          <a:effectLst/>
                        </a:rPr>
                        <a:t>S1 Hukum, Unibraw, malang</a:t>
                      </a:r>
                      <a:endParaRPr lang="en-GB" sz="1050">
                        <a:effectLst/>
                      </a:endParaRPr>
                    </a:p>
                    <a:p>
                      <a:pPr algn="just">
                        <a:lnSpc>
                          <a:spcPct val="115000"/>
                        </a:lnSpc>
                        <a:spcAft>
                          <a:spcPts val="0"/>
                        </a:spcAft>
                      </a:pPr>
                      <a:r>
                        <a:rPr lang="id-ID" sz="1050">
                          <a:effectLst/>
                        </a:rPr>
                        <a:t>S2 Hukum, </a:t>
                      </a:r>
                      <a:r>
                        <a:rPr lang="en-GB" sz="1050">
                          <a:effectLst/>
                        </a:rPr>
                        <a:t>Gadjah Mada</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nchor="ctr"/>
                </a:tc>
              </a:tr>
              <a:tr h="318290">
                <a:tc>
                  <a:txBody>
                    <a:bodyPr/>
                    <a:lstStyle/>
                    <a:p>
                      <a:pPr algn="just">
                        <a:lnSpc>
                          <a:spcPct val="115000"/>
                        </a:lnSpc>
                        <a:spcAft>
                          <a:spcPts val="0"/>
                        </a:spcAft>
                      </a:pPr>
                      <a:r>
                        <a:rPr lang="id-ID" sz="1400" dirty="0">
                          <a:effectLst/>
                        </a:rPr>
                        <a:t>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marL="457200">
                        <a:lnSpc>
                          <a:spcPct val="115000"/>
                        </a:lnSpc>
                        <a:spcAft>
                          <a:spcPts val="0"/>
                        </a:spcAft>
                      </a:pPr>
                      <a:r>
                        <a:rPr lang="id-ID" sz="1200">
                          <a:effectLst/>
                        </a:rPr>
                        <a:t>Dimasrizal, S.Sos. M.Si</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en-PH" sz="1400" dirty="0">
                          <a:effectLst/>
                        </a:rPr>
                        <a:t>150481006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c>
                  <a:txBody>
                    <a:bodyPr/>
                    <a:lstStyle/>
                    <a:p>
                      <a:pPr algn="just">
                        <a:lnSpc>
                          <a:spcPct val="115000"/>
                        </a:lnSpc>
                        <a:spcAft>
                          <a:spcPts val="0"/>
                        </a:spcAft>
                      </a:pPr>
                      <a:r>
                        <a:rPr lang="fi-FI" sz="1050">
                          <a:effectLst/>
                        </a:rPr>
                        <a:t>S1 </a:t>
                      </a:r>
                      <a:r>
                        <a:rPr lang="id-ID" sz="1050">
                          <a:effectLst/>
                        </a:rPr>
                        <a:t>STIAN, Padang</a:t>
                      </a:r>
                      <a:endParaRPr lang="en-GB" sz="1050">
                        <a:effectLst/>
                      </a:endParaRPr>
                    </a:p>
                    <a:p>
                      <a:pPr algn="just">
                        <a:lnSpc>
                          <a:spcPct val="115000"/>
                        </a:lnSpc>
                        <a:spcAft>
                          <a:spcPts val="0"/>
                        </a:spcAft>
                      </a:pPr>
                      <a:r>
                        <a:rPr lang="fi-FI" sz="1050">
                          <a:effectLst/>
                        </a:rPr>
                        <a:t>S</a:t>
                      </a:r>
                      <a:r>
                        <a:rPr lang="id-ID" sz="1050">
                          <a:effectLst/>
                        </a:rPr>
                        <a:t>2Fisip, Unand, Padang</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tc>
              </a:tr>
              <a:tr h="318290">
                <a:tc>
                  <a:txBody>
                    <a:bodyPr/>
                    <a:lstStyle/>
                    <a:p>
                      <a:pPr algn="just">
                        <a:lnSpc>
                          <a:spcPct val="115000"/>
                        </a:lnSpc>
                        <a:spcAft>
                          <a:spcPts val="0"/>
                        </a:spcAft>
                      </a:pPr>
                      <a:r>
                        <a:rPr lang="en-GB" sz="1400" dirty="0">
                          <a:effectLst/>
                        </a:rPr>
                        <a:t>13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lnB w="12700" cap="flat" cmpd="sng" algn="ctr">
                      <a:solidFill>
                        <a:schemeClr val="tx1"/>
                      </a:solidFill>
                      <a:prstDash val="solid"/>
                      <a:round/>
                      <a:headEnd type="none" w="med" len="med"/>
                      <a:tailEnd type="none" w="med" len="med"/>
                    </a:lnB>
                  </a:tcPr>
                </a:tc>
                <a:tc>
                  <a:txBody>
                    <a:bodyPr/>
                    <a:lstStyle/>
                    <a:p>
                      <a:pPr marL="457200">
                        <a:lnSpc>
                          <a:spcPct val="115000"/>
                        </a:lnSpc>
                        <a:spcAft>
                          <a:spcPts val="0"/>
                        </a:spcAft>
                      </a:pPr>
                      <a:r>
                        <a:rPr lang="en-GB" sz="1200" dirty="0">
                          <a:effectLst/>
                        </a:rPr>
                        <a:t>Sutri Destemi Elsi, S.IP.,M.IP</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PH" sz="1400" dirty="0">
                          <a:effectLst/>
                        </a:rPr>
                        <a:t>1605082003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i-FI" sz="1050">
                          <a:effectLst/>
                        </a:rPr>
                        <a:t>S1 Fisip Universitas Riau</a:t>
                      </a:r>
                      <a:endParaRPr lang="en-GB" sz="1050">
                        <a:effectLst/>
                      </a:endParaRPr>
                    </a:p>
                    <a:p>
                      <a:pPr algn="just">
                        <a:lnSpc>
                          <a:spcPct val="115000"/>
                        </a:lnSpc>
                        <a:spcAft>
                          <a:spcPts val="0"/>
                        </a:spcAft>
                      </a:pPr>
                      <a:r>
                        <a:rPr lang="fi-FI" sz="1050">
                          <a:effectLst/>
                        </a:rPr>
                        <a:t>S2 Fisip Universitas Andalas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lnB w="12700" cap="flat" cmpd="sng" algn="ctr">
                      <a:solidFill>
                        <a:schemeClr val="tx1"/>
                      </a:solidFill>
                      <a:prstDash val="solid"/>
                      <a:round/>
                      <a:headEnd type="none" w="med" len="med"/>
                      <a:tailEnd type="none" w="med" len="med"/>
                    </a:lnB>
                  </a:tcPr>
                </a:tc>
              </a:tr>
              <a:tr h="437648">
                <a:tc>
                  <a:txBody>
                    <a:bodyPr/>
                    <a:lstStyle/>
                    <a:p>
                      <a:pPr algn="just">
                        <a:lnSpc>
                          <a:spcPct val="115000"/>
                        </a:lnSpc>
                        <a:spcAft>
                          <a:spcPts val="0"/>
                        </a:spcAft>
                      </a:pPr>
                      <a:r>
                        <a:rPr lang="en-GB" sz="1400" dirty="0">
                          <a:effectLst/>
                        </a:rPr>
                        <a:t>14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15000"/>
                        </a:lnSpc>
                        <a:spcAft>
                          <a:spcPts val="0"/>
                        </a:spcAft>
                      </a:pPr>
                      <a:r>
                        <a:rPr lang="en-GB" sz="1200" b="0" dirty="0">
                          <a:effectLst/>
                        </a:rPr>
                        <a:t>Cholillah Suci Pratiwi, S.IP.,M.A</a:t>
                      </a:r>
                      <a:endParaRPr lang="en-GB"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PH" sz="1400" b="0" dirty="0">
                          <a:effectLst/>
                        </a:rPr>
                        <a:t>1609082006</a:t>
                      </a:r>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i-FI" sz="1050" b="1" dirty="0">
                          <a:effectLst/>
                        </a:rPr>
                        <a:t>S1 Fisip Universitas Muhammadiyah Yogyakarta</a:t>
                      </a:r>
                      <a:endParaRPr lang="en-GB" sz="1050" b="1" dirty="0">
                        <a:effectLst/>
                      </a:endParaRPr>
                    </a:p>
                    <a:p>
                      <a:pPr algn="just">
                        <a:lnSpc>
                          <a:spcPct val="115000"/>
                        </a:lnSpc>
                        <a:spcAft>
                          <a:spcPts val="0"/>
                        </a:spcAft>
                      </a:pPr>
                      <a:r>
                        <a:rPr lang="fi-FI" sz="1050" b="1" dirty="0">
                          <a:effectLst/>
                        </a:rPr>
                        <a:t>S2 Fisip Universitas Gadjah Mada </a:t>
                      </a:r>
                      <a:endParaRPr lang="en-GB"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69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1516" y="-27384"/>
            <a:ext cx="6672852" cy="523220"/>
          </a:xfrm>
          <a:prstGeom prst="rect">
            <a:avLst/>
          </a:prstGeom>
        </p:spPr>
        <p:txBody>
          <a:bodyPr wrap="none">
            <a:spAutoFit/>
          </a:bodyPr>
          <a:lstStyle/>
          <a:p>
            <a:pPr algn="ctr"/>
            <a:r>
              <a:rPr lang="en-US" sz="2800" b="1" u="sng" dirty="0"/>
              <a:t>DOSEN TETAP</a:t>
            </a:r>
            <a:r>
              <a:rPr lang="id-ID" sz="2800" b="1" u="sng" dirty="0"/>
              <a:t> </a:t>
            </a:r>
            <a:r>
              <a:rPr lang="id-ID" sz="2800" b="1" u="sng" dirty="0" smtClean="0"/>
              <a:t>I</a:t>
            </a:r>
            <a:r>
              <a:rPr lang="en-GB" sz="2800" b="1" u="sng" dirty="0" smtClean="0"/>
              <a:t>LMU PEMERINTAHAN</a:t>
            </a:r>
            <a:endParaRPr lang="id-ID" sz="2800" u="sng" dirty="0"/>
          </a:p>
        </p:txBody>
      </p:sp>
      <p:graphicFrame>
        <p:nvGraphicFramePr>
          <p:cNvPr id="5" name="Table 4"/>
          <p:cNvGraphicFramePr>
            <a:graphicFrameLocks noGrp="1"/>
          </p:cNvGraphicFramePr>
          <p:nvPr>
            <p:extLst>
              <p:ext uri="{D42A27DB-BD31-4B8C-83A1-F6EECF244321}">
                <p14:modId xmlns:p14="http://schemas.microsoft.com/office/powerpoint/2010/main" val="492107232"/>
              </p:ext>
            </p:extLst>
          </p:nvPr>
        </p:nvGraphicFramePr>
        <p:xfrm>
          <a:off x="251519" y="408942"/>
          <a:ext cx="8640961" cy="6404434"/>
        </p:xfrm>
        <a:graphic>
          <a:graphicData uri="http://schemas.openxmlformats.org/drawingml/2006/table">
            <a:tbl>
              <a:tblPr firstRow="1" firstCol="1" lastRow="1" lastCol="1" bandRow="1" bandCol="1">
                <a:tableStyleId>{284E427A-3D55-4303-BF80-6455036E1DE7}</a:tableStyleId>
              </a:tblPr>
              <a:tblGrid>
                <a:gridCol w="366285"/>
                <a:gridCol w="2984797"/>
                <a:gridCol w="1454921"/>
                <a:gridCol w="3834958"/>
              </a:tblGrid>
              <a:tr h="191993">
                <a:tc gridSpan="4">
                  <a:txBody>
                    <a:bodyPr/>
                    <a:lstStyle/>
                    <a:p>
                      <a:pPr marL="228600" algn="ctr">
                        <a:lnSpc>
                          <a:spcPct val="115000"/>
                        </a:lnSpc>
                        <a:spcAft>
                          <a:spcPts val="600"/>
                        </a:spcAft>
                        <a:tabLst>
                          <a:tab pos="270510" algn="l"/>
                        </a:tabLs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659" marR="27659"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255909">
                <a:tc>
                  <a:txBody>
                    <a:bodyPr/>
                    <a:lstStyle/>
                    <a:p>
                      <a:pPr algn="just">
                        <a:lnSpc>
                          <a:spcPct val="115000"/>
                        </a:lnSpc>
                        <a:spcAft>
                          <a:spcPts val="0"/>
                        </a:spcAft>
                      </a:pPr>
                      <a:r>
                        <a:rPr lang="id-ID" sz="1600" b="0" dirty="0">
                          <a:effectLst/>
                        </a:rPr>
                        <a:t>No</a:t>
                      </a:r>
                      <a:endParaRPr lang="en-GB"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c>
                  <a:txBody>
                    <a:bodyPr/>
                    <a:lstStyle/>
                    <a:p>
                      <a:pPr marL="457200">
                        <a:lnSpc>
                          <a:spcPct val="115000"/>
                        </a:lnSpc>
                        <a:spcAft>
                          <a:spcPts val="0"/>
                        </a:spcAft>
                      </a:pPr>
                      <a:r>
                        <a:rPr lang="en-US" sz="1600" b="0" dirty="0">
                          <a:effectLst/>
                        </a:rPr>
                        <a:t>Nama Dosen</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US" sz="1600" b="0" dirty="0">
                          <a:effectLst/>
                        </a:rPr>
                        <a:t>NIDN</a:t>
                      </a:r>
                      <a:endParaRPr lang="en-GB"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c>
                  <a:txBody>
                    <a:bodyPr/>
                    <a:lstStyle/>
                    <a:p>
                      <a:pPr algn="just">
                        <a:lnSpc>
                          <a:spcPct val="115000"/>
                        </a:lnSpc>
                        <a:spcAft>
                          <a:spcPts val="0"/>
                        </a:spcAft>
                      </a:pPr>
                      <a:r>
                        <a:rPr lang="nl-NL" sz="1600" b="0" dirty="0">
                          <a:effectLst/>
                        </a:rPr>
                        <a:t>Pendidikan dan Asal Universitas </a:t>
                      </a:r>
                      <a:endParaRPr lang="en-GB"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r>
              <a:tr h="349258">
                <a:tc>
                  <a:txBody>
                    <a:bodyPr/>
                    <a:lstStyle/>
                    <a:p>
                      <a:pPr algn="just">
                        <a:lnSpc>
                          <a:spcPct val="115000"/>
                        </a:lnSpc>
                        <a:spcAft>
                          <a:spcPts val="0"/>
                        </a:spcAft>
                      </a:pPr>
                      <a:r>
                        <a:rPr lang="en-GB" sz="1200" dirty="0">
                          <a:effectLst/>
                        </a:rPr>
                        <a:t>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en-US" sz="1200" dirty="0">
                          <a:effectLst/>
                        </a:rPr>
                        <a:t>Prof. Dr. Sukamto Satoto,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US" sz="1200" dirty="0">
                          <a:effectLst/>
                        </a:rPr>
                        <a:t>0023035505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dirty="0">
                          <a:effectLst/>
                        </a:rPr>
                        <a:t>S1 Universitas Gadjah Mada </a:t>
                      </a:r>
                    </a:p>
                    <a:p>
                      <a:pPr algn="just">
                        <a:lnSpc>
                          <a:spcPct val="115000"/>
                        </a:lnSpc>
                        <a:spcAft>
                          <a:spcPts val="0"/>
                        </a:spcAft>
                      </a:pPr>
                      <a:r>
                        <a:rPr lang="en-GB" sz="700" dirty="0">
                          <a:effectLst/>
                        </a:rPr>
                        <a:t>S2 Universitas Airlangga</a:t>
                      </a:r>
                    </a:p>
                    <a:p>
                      <a:pPr algn="just">
                        <a:lnSpc>
                          <a:spcPct val="115000"/>
                        </a:lnSpc>
                        <a:spcAft>
                          <a:spcPts val="0"/>
                        </a:spcAft>
                      </a:pPr>
                      <a:r>
                        <a:rPr lang="en-GB" sz="700" dirty="0">
                          <a:effectLst/>
                        </a:rPr>
                        <a:t>S3 Universitas Airlangga</a:t>
                      </a:r>
                      <a:endParaRPr lang="en-GB"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349258">
                <a:tc>
                  <a:txBody>
                    <a:bodyPr/>
                    <a:lstStyle/>
                    <a:p>
                      <a:pPr algn="just">
                        <a:lnSpc>
                          <a:spcPct val="115000"/>
                        </a:lnSpc>
                        <a:spcAft>
                          <a:spcPts val="0"/>
                        </a:spcAft>
                      </a:pPr>
                      <a:r>
                        <a:rPr lang="en-GB" sz="1200">
                          <a:effectLst/>
                        </a:rPr>
                        <a:t>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en-US" sz="1200" dirty="0">
                          <a:effectLst/>
                        </a:rPr>
                        <a:t>Dr. Husin Ilyas,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US" sz="1200">
                          <a:effectLst/>
                        </a:rPr>
                        <a:t>0007095408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dirty="0">
                          <a:effectLst/>
                        </a:rPr>
                        <a:t>S1 Universitas Jambi</a:t>
                      </a:r>
                    </a:p>
                    <a:p>
                      <a:pPr algn="just">
                        <a:lnSpc>
                          <a:spcPct val="115000"/>
                        </a:lnSpc>
                        <a:spcAft>
                          <a:spcPts val="0"/>
                        </a:spcAft>
                      </a:pPr>
                      <a:r>
                        <a:rPr lang="en-GB" sz="700" dirty="0">
                          <a:effectLst/>
                        </a:rPr>
                        <a:t>S2 Universitas Airlangga</a:t>
                      </a:r>
                    </a:p>
                    <a:p>
                      <a:pPr algn="just">
                        <a:lnSpc>
                          <a:spcPct val="115000"/>
                        </a:lnSpc>
                        <a:spcAft>
                          <a:spcPts val="0"/>
                        </a:spcAft>
                      </a:pPr>
                      <a:r>
                        <a:rPr lang="en-GB" sz="700" dirty="0">
                          <a:effectLst/>
                        </a:rPr>
                        <a:t>S3 Universitas Airlangga</a:t>
                      </a:r>
                      <a:endParaRPr lang="en-GB"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349258">
                <a:tc>
                  <a:txBody>
                    <a:bodyPr/>
                    <a:lstStyle/>
                    <a:p>
                      <a:pPr algn="just">
                        <a:lnSpc>
                          <a:spcPct val="115000"/>
                        </a:lnSpc>
                        <a:spcAft>
                          <a:spcPts val="0"/>
                        </a:spcAft>
                      </a:pPr>
                      <a:r>
                        <a:rPr lang="en-GB" sz="1200">
                          <a:effectLst/>
                        </a:rPr>
                        <a:t>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en-GB" sz="1200" dirty="0">
                          <a:effectLst/>
                        </a:rPr>
                        <a:t>Dr. Hartati, S</a:t>
                      </a:r>
                      <a:r>
                        <a:rPr lang="id-ID" sz="1200" dirty="0">
                          <a:effectLst/>
                        </a:rPr>
                        <a:t>.</a:t>
                      </a:r>
                      <a:r>
                        <a:rPr lang="en-GB" sz="1200" dirty="0">
                          <a:effectLst/>
                        </a:rPr>
                        <a:t>H., M</a:t>
                      </a:r>
                      <a:r>
                        <a:rPr lang="id-ID" sz="1200" dirty="0">
                          <a:effectLst/>
                        </a:rPr>
                        <a:t>.</a:t>
                      </a:r>
                      <a:r>
                        <a:rPr lang="en-GB"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US" sz="1200">
                          <a:effectLst/>
                        </a:rPr>
                        <a:t>0018118103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a:effectLst/>
                        </a:rPr>
                        <a:t>S1 Universitas Jambi</a:t>
                      </a:r>
                    </a:p>
                    <a:p>
                      <a:pPr algn="just">
                        <a:lnSpc>
                          <a:spcPct val="115000"/>
                        </a:lnSpc>
                        <a:spcAft>
                          <a:spcPts val="0"/>
                        </a:spcAft>
                      </a:pPr>
                      <a:r>
                        <a:rPr lang="en-GB" sz="700">
                          <a:effectLst/>
                        </a:rPr>
                        <a:t>S2 Universitas Padjajaran</a:t>
                      </a:r>
                    </a:p>
                    <a:p>
                      <a:pPr algn="just">
                        <a:lnSpc>
                          <a:spcPct val="115000"/>
                        </a:lnSpc>
                        <a:spcAft>
                          <a:spcPts val="0"/>
                        </a:spcAft>
                      </a:pPr>
                      <a:r>
                        <a:rPr lang="en-GB" sz="700">
                          <a:effectLst/>
                        </a:rPr>
                        <a:t>S3 Universitas Padjajaran</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Haryadi, S.H.M.H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a:effectLst/>
                        </a:rPr>
                        <a:t>0012056015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a:effectLst/>
                        </a:rPr>
                        <a:t>S1 Hukum, U</a:t>
                      </a:r>
                      <a:r>
                        <a:rPr lang="id-ID" sz="700">
                          <a:effectLst/>
                        </a:rPr>
                        <a:t>niv. Bung Hatta, Padang</a:t>
                      </a:r>
                      <a:endParaRPr lang="en-GB" sz="700">
                        <a:effectLst/>
                      </a:endParaRPr>
                    </a:p>
                    <a:p>
                      <a:pPr algn="just">
                        <a:lnSpc>
                          <a:spcPct val="115000"/>
                        </a:lnSpc>
                        <a:spcAft>
                          <a:spcPts val="0"/>
                        </a:spcAft>
                      </a:pPr>
                      <a:r>
                        <a:rPr lang="en-GB" sz="700">
                          <a:effectLst/>
                        </a:rPr>
                        <a:t>S2 Hukum, Un</a:t>
                      </a:r>
                      <a:r>
                        <a:rPr lang="id-ID" sz="700">
                          <a:effectLst/>
                        </a:rPr>
                        <a:t>ja, Jambi</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349258">
                <a:tc>
                  <a:txBody>
                    <a:bodyPr/>
                    <a:lstStyle/>
                    <a:p>
                      <a:pPr algn="just">
                        <a:lnSpc>
                          <a:spcPct val="115000"/>
                        </a:lnSpc>
                        <a:spcAft>
                          <a:spcPts val="0"/>
                        </a:spcAft>
                      </a:pPr>
                      <a:r>
                        <a:rPr lang="id-ID" sz="1200">
                          <a:effectLst/>
                        </a:rPr>
                        <a:t>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Hafrida, S.H., 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a:effectLst/>
                        </a:rPr>
                        <a:t>0018056507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a:effectLst/>
                        </a:rPr>
                        <a:t>S1 Hukum, Univ. Bandar Lampung,</a:t>
                      </a:r>
                    </a:p>
                    <a:p>
                      <a:pPr algn="just">
                        <a:lnSpc>
                          <a:spcPct val="115000"/>
                        </a:lnSpc>
                        <a:spcAft>
                          <a:spcPts val="0"/>
                        </a:spcAft>
                      </a:pPr>
                      <a:r>
                        <a:rPr lang="en-GB" sz="700">
                          <a:effectLst/>
                        </a:rPr>
                        <a:t>Lampung</a:t>
                      </a:r>
                    </a:p>
                    <a:p>
                      <a:pPr algn="just">
                        <a:lnSpc>
                          <a:spcPct val="115000"/>
                        </a:lnSpc>
                        <a:spcAft>
                          <a:spcPts val="0"/>
                        </a:spcAft>
                      </a:pPr>
                      <a:r>
                        <a:rPr lang="pt-BR" sz="700">
                          <a:effectLst/>
                        </a:rPr>
                        <a:t>S2 Hukum, UI, Jakarta</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6</a:t>
                      </a:r>
                      <a:r>
                        <a:rPr lang="pt-BR"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A. Zarkasi, S.H. 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1200">
                          <a:effectLst/>
                        </a:rPr>
                        <a:t>0011046401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700">
                          <a:effectLst/>
                        </a:rPr>
                        <a:t>S1</a:t>
                      </a:r>
                      <a:r>
                        <a:rPr lang="en-US" sz="700">
                          <a:effectLst/>
                        </a:rPr>
                        <a:t> Hukum, </a:t>
                      </a:r>
                      <a:r>
                        <a:rPr lang="id-ID" sz="700">
                          <a:effectLst/>
                        </a:rPr>
                        <a:t>Unja</a:t>
                      </a:r>
                      <a:r>
                        <a:rPr lang="en-US" sz="700">
                          <a:effectLst/>
                        </a:rPr>
                        <a:t>, </a:t>
                      </a:r>
                      <a:r>
                        <a:rPr lang="id-ID" sz="700">
                          <a:effectLst/>
                        </a:rPr>
                        <a:t>Jambi</a:t>
                      </a:r>
                      <a:endParaRPr lang="en-GB" sz="700">
                        <a:effectLst/>
                      </a:endParaRPr>
                    </a:p>
                    <a:p>
                      <a:pPr algn="just">
                        <a:lnSpc>
                          <a:spcPct val="115000"/>
                        </a:lnSpc>
                        <a:spcAft>
                          <a:spcPts val="0"/>
                        </a:spcAft>
                      </a:pPr>
                      <a:r>
                        <a:rPr lang="id-ID" sz="700">
                          <a:effectLst/>
                        </a:rPr>
                        <a:t>S2</a:t>
                      </a:r>
                      <a:r>
                        <a:rPr lang="en-US" sz="700">
                          <a:effectLst/>
                        </a:rPr>
                        <a:t> Hukum, </a:t>
                      </a:r>
                      <a:r>
                        <a:rPr lang="id-ID" sz="700">
                          <a:effectLst/>
                        </a:rPr>
                        <a:t>Unpad</a:t>
                      </a:r>
                      <a:r>
                        <a:rPr lang="en-US" sz="700">
                          <a:effectLst/>
                        </a:rPr>
                        <a:t>, </a:t>
                      </a:r>
                      <a:r>
                        <a:rPr lang="id-ID" sz="700">
                          <a:effectLst/>
                        </a:rPr>
                        <a:t>Bandung</a:t>
                      </a:r>
                      <a:r>
                        <a:rPr lang="en-US" sz="700">
                          <a:effectLst/>
                        </a:rPr>
                        <a:t>.</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7</a:t>
                      </a:r>
                      <a:r>
                        <a:rPr lang="pt-BR"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Ratna Dewi</a:t>
                      </a:r>
                      <a:r>
                        <a:rPr lang="en-US" sz="1200" dirty="0">
                          <a:effectLst/>
                        </a:rPr>
                        <a:t>,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a:effectLst/>
                        </a:rPr>
                        <a:t>0020057203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700">
                          <a:effectLst/>
                        </a:rPr>
                        <a:t>S1</a:t>
                      </a:r>
                      <a:r>
                        <a:rPr lang="en-US" sz="700">
                          <a:effectLst/>
                        </a:rPr>
                        <a:t> Hukum, </a:t>
                      </a:r>
                      <a:r>
                        <a:rPr lang="id-ID" sz="700">
                          <a:effectLst/>
                        </a:rPr>
                        <a:t>Unja</a:t>
                      </a:r>
                      <a:r>
                        <a:rPr lang="en-US" sz="700">
                          <a:effectLst/>
                        </a:rPr>
                        <a:t>, </a:t>
                      </a:r>
                      <a:r>
                        <a:rPr lang="id-ID" sz="700">
                          <a:effectLst/>
                        </a:rPr>
                        <a:t>Jambi</a:t>
                      </a:r>
                      <a:endParaRPr lang="en-GB" sz="700">
                        <a:effectLst/>
                      </a:endParaRPr>
                    </a:p>
                    <a:p>
                      <a:pPr algn="just">
                        <a:lnSpc>
                          <a:spcPct val="115000"/>
                        </a:lnSpc>
                        <a:spcAft>
                          <a:spcPts val="0"/>
                        </a:spcAft>
                      </a:pPr>
                      <a:r>
                        <a:rPr lang="id-ID" sz="700">
                          <a:effectLst/>
                        </a:rPr>
                        <a:t>S2</a:t>
                      </a:r>
                      <a:r>
                        <a:rPr lang="en-US" sz="700">
                          <a:effectLst/>
                        </a:rPr>
                        <a:t> Hukum, </a:t>
                      </a:r>
                      <a:r>
                        <a:rPr lang="id-ID" sz="700">
                          <a:effectLst/>
                        </a:rPr>
                        <a:t>Unand</a:t>
                      </a:r>
                      <a:r>
                        <a:rPr lang="en-US" sz="700">
                          <a:effectLst/>
                        </a:rPr>
                        <a:t>, Padang.</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8</a:t>
                      </a:r>
                      <a:r>
                        <a:rPr lang="pt-BR"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Iswandi</a:t>
                      </a:r>
                      <a:r>
                        <a:rPr lang="en-US" sz="1200" dirty="0">
                          <a:effectLst/>
                        </a:rPr>
                        <a:t>,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a:effectLst/>
                        </a:rPr>
                        <a:t>0021067903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fi-FI" sz="700">
                          <a:effectLst/>
                        </a:rPr>
                        <a:t>S1 Hukum, Unja, Jambi</a:t>
                      </a:r>
                      <a:endParaRPr lang="en-GB" sz="700">
                        <a:effectLst/>
                      </a:endParaRPr>
                    </a:p>
                    <a:p>
                      <a:pPr algn="just">
                        <a:lnSpc>
                          <a:spcPct val="115000"/>
                        </a:lnSpc>
                        <a:spcAft>
                          <a:spcPts val="0"/>
                        </a:spcAft>
                      </a:pPr>
                      <a:r>
                        <a:rPr lang="fi-FI" sz="700">
                          <a:effectLst/>
                        </a:rPr>
                        <a:t>S1 Hukum, Unja, Jambi</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9</a:t>
                      </a:r>
                      <a:r>
                        <a:rPr lang="en-GB" sz="1200">
                          <a:effectLst/>
                        </a:rPr>
                        <a: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Ivan Fauzani Raharja</a:t>
                      </a:r>
                      <a:r>
                        <a:rPr lang="en-US" sz="1200" dirty="0">
                          <a:effectLst/>
                        </a:rPr>
                        <a:t>, S</a:t>
                      </a:r>
                      <a:r>
                        <a:rPr lang="id-ID" sz="1200" dirty="0">
                          <a:effectLst/>
                        </a:rPr>
                        <a:t>.</a:t>
                      </a:r>
                      <a:r>
                        <a:rPr lang="en-US" sz="1200" dirty="0">
                          <a:effectLst/>
                        </a:rPr>
                        <a:t>H., M</a:t>
                      </a:r>
                      <a:r>
                        <a:rPr lang="id-ID" sz="1200" dirty="0">
                          <a:effectLst/>
                        </a:rPr>
                        <a:t>.</a:t>
                      </a:r>
                      <a:r>
                        <a:rPr lang="en-US" sz="1200" dirty="0">
                          <a:effectLst/>
                        </a:rPr>
                        <a: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1200">
                          <a:effectLst/>
                        </a:rPr>
                        <a:t>0018067706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fi-FI" sz="700">
                          <a:effectLst/>
                        </a:rPr>
                        <a:t>S1 Hukum, Unja, Jambi</a:t>
                      </a:r>
                      <a:endParaRPr lang="en-GB" sz="700">
                        <a:effectLst/>
                      </a:endParaRPr>
                    </a:p>
                    <a:p>
                      <a:pPr algn="just">
                        <a:lnSpc>
                          <a:spcPct val="115000"/>
                        </a:lnSpc>
                        <a:spcAft>
                          <a:spcPts val="0"/>
                        </a:spcAft>
                      </a:pPr>
                      <a:r>
                        <a:rPr lang="fi-FI" sz="700">
                          <a:effectLst/>
                        </a:rPr>
                        <a:t>S1 Hukum, Unja, Jambi</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92630">
                <a:tc>
                  <a:txBody>
                    <a:bodyPr/>
                    <a:lstStyle/>
                    <a:p>
                      <a:pPr algn="just">
                        <a:lnSpc>
                          <a:spcPct val="115000"/>
                        </a:lnSpc>
                        <a:spcAft>
                          <a:spcPts val="0"/>
                        </a:spcAft>
                      </a:pPr>
                      <a:r>
                        <a:rPr lang="id-ID" sz="1200">
                          <a:effectLst/>
                        </a:rPr>
                        <a:t>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Drs. Navarin Karim, M.Si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1200">
                          <a:effectLst/>
                        </a:rPr>
                        <a:t>0008046014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700">
                          <a:effectLst/>
                        </a:rPr>
                        <a:t>S1 Administrasi Negara, Universitas </a:t>
                      </a:r>
                      <a:r>
                        <a:rPr lang="en-GB" sz="700">
                          <a:effectLst/>
                        </a:rPr>
                        <a:t>Sebelas </a:t>
                      </a:r>
                      <a:r>
                        <a:rPr lang="id-ID" sz="700">
                          <a:effectLst/>
                        </a:rPr>
                        <a:t>Maret</a:t>
                      </a:r>
                      <a:endParaRPr lang="en-GB" sz="700">
                        <a:effectLst/>
                      </a:endParaRPr>
                    </a:p>
                    <a:p>
                      <a:pPr algn="just">
                        <a:lnSpc>
                          <a:spcPct val="115000"/>
                        </a:lnSpc>
                        <a:spcAft>
                          <a:spcPts val="0"/>
                        </a:spcAft>
                      </a:pPr>
                      <a:r>
                        <a:rPr lang="id-ID" sz="700">
                          <a:effectLst/>
                        </a:rPr>
                        <a:t>S2 Ekonomi, Unand, Padang.</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en-GB" sz="1200">
                          <a:effectLst/>
                        </a:rPr>
                        <a:t>11.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Riri Maria Fatriani, S.Sos., M.Si.</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a:effectLst/>
                        </a:rPr>
                        <a:t>0031038802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700">
                          <a:effectLst/>
                        </a:rPr>
                        <a:t>S1 Sosiologi, Unand, Padang</a:t>
                      </a:r>
                      <a:endParaRPr lang="en-GB" sz="700">
                        <a:effectLst/>
                      </a:endParaRPr>
                    </a:p>
                    <a:p>
                      <a:pPr algn="just">
                        <a:lnSpc>
                          <a:spcPct val="115000"/>
                        </a:lnSpc>
                        <a:spcAft>
                          <a:spcPts val="0"/>
                        </a:spcAft>
                      </a:pPr>
                      <a:r>
                        <a:rPr lang="en-GB" sz="700">
                          <a:effectLst/>
                        </a:rPr>
                        <a:t>S2 Sosiologi, Un</a:t>
                      </a:r>
                      <a:r>
                        <a:rPr lang="id-ID" sz="700">
                          <a:effectLst/>
                        </a:rPr>
                        <a:t>and</a:t>
                      </a:r>
                      <a:r>
                        <a:rPr lang="en-GB" sz="700">
                          <a:effectLst/>
                        </a:rPr>
                        <a:t>, Padang</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12.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Bunga Permatasari, S.H.,MH.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a:effectLst/>
                        </a:rPr>
                        <a:t>0026088901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c>
                  <a:txBody>
                    <a:bodyPr/>
                    <a:lstStyle/>
                    <a:p>
                      <a:pPr algn="just">
                        <a:lnSpc>
                          <a:spcPct val="115000"/>
                        </a:lnSpc>
                        <a:spcAft>
                          <a:spcPts val="0"/>
                        </a:spcAft>
                      </a:pPr>
                      <a:r>
                        <a:rPr lang="en-US" sz="700">
                          <a:effectLst/>
                        </a:rPr>
                        <a:t>S1 Hukum, Unja, Jambi</a:t>
                      </a:r>
                      <a:endParaRPr lang="en-GB" sz="700">
                        <a:effectLst/>
                      </a:endParaRPr>
                    </a:p>
                    <a:p>
                      <a:pPr algn="just">
                        <a:lnSpc>
                          <a:spcPct val="115000"/>
                        </a:lnSpc>
                        <a:spcAft>
                          <a:spcPts val="0"/>
                        </a:spcAft>
                      </a:pPr>
                      <a:r>
                        <a:rPr lang="id-ID" sz="700">
                          <a:effectLst/>
                        </a:rPr>
                        <a:t>S2 Hukum, Unja, Jambi</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r>
              <a:tr h="230293">
                <a:tc>
                  <a:txBody>
                    <a:bodyPr/>
                    <a:lstStyle/>
                    <a:p>
                      <a:pPr algn="just">
                        <a:lnSpc>
                          <a:spcPct val="115000"/>
                        </a:lnSpc>
                        <a:spcAft>
                          <a:spcPts val="0"/>
                        </a:spcAft>
                      </a:pPr>
                      <a:r>
                        <a:rPr lang="id-ID" sz="1200">
                          <a:effectLst/>
                        </a:rPr>
                        <a:t>13.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id-ID" sz="1200" dirty="0">
                          <a:effectLst/>
                        </a:rPr>
                        <a:t>Firmansyah Putra, S.H., 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1200">
                          <a:effectLst/>
                        </a:rPr>
                        <a:t>1501081003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700">
                          <a:effectLst/>
                        </a:rPr>
                        <a:t>S1 Hukum, Unja, Jambi</a:t>
                      </a:r>
                      <a:endParaRPr lang="en-GB" sz="700">
                        <a:effectLst/>
                      </a:endParaRPr>
                    </a:p>
                    <a:p>
                      <a:pPr algn="just">
                        <a:lnSpc>
                          <a:spcPct val="115000"/>
                        </a:lnSpc>
                        <a:spcAft>
                          <a:spcPts val="0"/>
                        </a:spcAft>
                      </a:pPr>
                      <a:r>
                        <a:rPr lang="id-ID" sz="700">
                          <a:effectLst/>
                        </a:rPr>
                        <a:t>S2 Hukum, Unja, Jambi</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14.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en-US" sz="1200" dirty="0">
                          <a:effectLst/>
                        </a:rPr>
                        <a:t>Eka Bekti P., S.H., 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dirty="0">
                          <a:effectLst/>
                        </a:rPr>
                        <a:t>0028098803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c>
                  <a:txBody>
                    <a:bodyPr/>
                    <a:lstStyle/>
                    <a:p>
                      <a:pPr algn="just">
                        <a:lnSpc>
                          <a:spcPct val="115000"/>
                        </a:lnSpc>
                        <a:spcAft>
                          <a:spcPts val="0"/>
                        </a:spcAft>
                      </a:pPr>
                      <a:r>
                        <a:rPr lang="en-US" sz="700">
                          <a:effectLst/>
                        </a:rPr>
                        <a:t>S1 Hukum, Unja, Jambi</a:t>
                      </a:r>
                      <a:endParaRPr lang="en-GB" sz="700">
                        <a:effectLst/>
                      </a:endParaRPr>
                    </a:p>
                    <a:p>
                      <a:pPr algn="just">
                        <a:lnSpc>
                          <a:spcPct val="115000"/>
                        </a:lnSpc>
                        <a:spcAft>
                          <a:spcPts val="0"/>
                        </a:spcAft>
                      </a:pPr>
                      <a:r>
                        <a:rPr lang="id-ID" sz="700">
                          <a:effectLst/>
                        </a:rPr>
                        <a:t>S2 Hukum, Unja, Jambi</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r>
              <a:tr h="292630">
                <a:tc>
                  <a:txBody>
                    <a:bodyPr/>
                    <a:lstStyle/>
                    <a:p>
                      <a:pPr algn="just">
                        <a:lnSpc>
                          <a:spcPct val="115000"/>
                        </a:lnSpc>
                        <a:spcAft>
                          <a:spcPts val="0"/>
                        </a:spcAft>
                      </a:pPr>
                      <a:r>
                        <a:rPr lang="en-GB" sz="1200">
                          <a:effectLst/>
                        </a:rPr>
                        <a:t>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en-GB" sz="1200" dirty="0">
                          <a:effectLst/>
                        </a:rPr>
                        <a:t>Eko Nuriyatman, S.H.,M.H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1200" dirty="0">
                          <a:effectLst/>
                        </a:rPr>
                        <a:t>1605081001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a:effectLst/>
                        </a:rPr>
                        <a:t>S1 Hukum Universitas Jambi</a:t>
                      </a:r>
                    </a:p>
                    <a:p>
                      <a:pPr algn="just">
                        <a:lnSpc>
                          <a:spcPct val="115000"/>
                        </a:lnSpc>
                        <a:spcAft>
                          <a:spcPts val="0"/>
                        </a:spcAft>
                      </a:pPr>
                      <a:r>
                        <a:rPr lang="en-GB" sz="700">
                          <a:effectLst/>
                        </a:rPr>
                        <a:t>S2 Hukum Universitas Sebelas Maret Surakarta</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79368">
                <a:tc>
                  <a:txBody>
                    <a:bodyPr/>
                    <a:lstStyle/>
                    <a:p>
                      <a:pPr algn="just">
                        <a:lnSpc>
                          <a:spcPct val="115000"/>
                        </a:lnSpc>
                        <a:spcAft>
                          <a:spcPts val="0"/>
                        </a:spcAft>
                      </a:pPr>
                      <a:r>
                        <a:rPr lang="en-GB" sz="1200">
                          <a:effectLst/>
                        </a:rPr>
                        <a:t>16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457200">
                        <a:lnSpc>
                          <a:spcPct val="115000"/>
                        </a:lnSpc>
                        <a:spcAft>
                          <a:spcPts val="0"/>
                        </a:spcAft>
                      </a:pPr>
                      <a:r>
                        <a:rPr lang="en-GB" sz="1200" dirty="0">
                          <a:effectLst/>
                        </a:rPr>
                        <a:t>Hapsa, S.IP.,M.IP</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1200" dirty="0">
                          <a:effectLst/>
                        </a:rPr>
                        <a:t>1609082004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GB" sz="700">
                          <a:effectLst/>
                        </a:rPr>
                        <a:t>S1 Fisip Universitas Muhammadiyah Yogyakarta</a:t>
                      </a:r>
                    </a:p>
                    <a:p>
                      <a:pPr algn="just">
                        <a:lnSpc>
                          <a:spcPct val="115000"/>
                        </a:lnSpc>
                        <a:spcAft>
                          <a:spcPts val="0"/>
                        </a:spcAft>
                      </a:pPr>
                      <a:r>
                        <a:rPr lang="en-GB" sz="700">
                          <a:effectLst/>
                        </a:rPr>
                        <a:t>S2 Fisip Universitas Muhammadiyah Yogyakarta</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92630">
                <a:tc>
                  <a:txBody>
                    <a:bodyPr/>
                    <a:lstStyle/>
                    <a:p>
                      <a:pPr algn="just">
                        <a:lnSpc>
                          <a:spcPct val="115000"/>
                        </a:lnSpc>
                        <a:spcAft>
                          <a:spcPts val="0"/>
                        </a:spcAft>
                      </a:pPr>
                      <a:r>
                        <a:rPr lang="id-ID" sz="1200">
                          <a:effectLst/>
                        </a:rPr>
                        <a:t>17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0" indent="441325" algn="just">
                        <a:lnSpc>
                          <a:spcPct val="115000"/>
                        </a:lnSpc>
                        <a:spcAft>
                          <a:spcPts val="0"/>
                        </a:spcAft>
                      </a:pPr>
                      <a:r>
                        <a:rPr lang="id-ID" sz="1200" b="0" dirty="0">
                          <a:effectLst/>
                        </a:rPr>
                        <a:t>Wahyu Rohayati, S.I.P, M.Si</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dirty="0">
                          <a:effectLst/>
                        </a:rPr>
                        <a:t>0015098602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id-ID" sz="700">
                          <a:effectLst/>
                        </a:rPr>
                        <a:t>S1 Ilmu Pemerintahan , UMY, Yogyakarta</a:t>
                      </a:r>
                      <a:endParaRPr lang="en-GB" sz="700">
                        <a:effectLst/>
                      </a:endParaRPr>
                    </a:p>
                    <a:p>
                      <a:pPr algn="just">
                        <a:lnSpc>
                          <a:spcPct val="115000"/>
                        </a:lnSpc>
                        <a:spcAft>
                          <a:spcPts val="0"/>
                        </a:spcAft>
                      </a:pPr>
                      <a:r>
                        <a:rPr lang="id-ID" sz="700">
                          <a:effectLst/>
                        </a:rPr>
                        <a:t>S2 STPMD APMD,Yogyakarta</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92630">
                <a:tc>
                  <a:txBody>
                    <a:bodyPr/>
                    <a:lstStyle/>
                    <a:p>
                      <a:pPr algn="just">
                        <a:lnSpc>
                          <a:spcPct val="115000"/>
                        </a:lnSpc>
                        <a:spcAft>
                          <a:spcPts val="0"/>
                        </a:spcAft>
                      </a:pPr>
                      <a:r>
                        <a:rPr lang="id-ID" sz="1200">
                          <a:effectLst/>
                        </a:rPr>
                        <a:t>18.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0" indent="441325" algn="just">
                        <a:lnSpc>
                          <a:spcPct val="115000"/>
                        </a:lnSpc>
                        <a:spcAft>
                          <a:spcPts val="0"/>
                        </a:spcAft>
                      </a:pPr>
                      <a:r>
                        <a:rPr lang="id-ID" sz="1200" b="0" dirty="0">
                          <a:effectLst/>
                        </a:rPr>
                        <a:t>Citra Darminto, S.I.P. MM</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dirty="0">
                          <a:effectLst/>
                        </a:rPr>
                        <a:t>1009058202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fi-FI" sz="700">
                          <a:effectLst/>
                        </a:rPr>
                        <a:t>S1 </a:t>
                      </a:r>
                      <a:r>
                        <a:rPr lang="id-ID" sz="700">
                          <a:effectLst/>
                        </a:rPr>
                        <a:t>Fisip, Undip, Malang</a:t>
                      </a:r>
                      <a:endParaRPr lang="en-GB" sz="700">
                        <a:effectLst/>
                      </a:endParaRPr>
                    </a:p>
                    <a:p>
                      <a:pPr algn="just">
                        <a:lnSpc>
                          <a:spcPct val="115000"/>
                        </a:lnSpc>
                        <a:spcAft>
                          <a:spcPts val="0"/>
                        </a:spcAft>
                      </a:pPr>
                      <a:r>
                        <a:rPr lang="fi-FI" sz="700">
                          <a:effectLst/>
                        </a:rPr>
                        <a:t>S</a:t>
                      </a:r>
                      <a:r>
                        <a:rPr lang="id-ID" sz="700">
                          <a:effectLst/>
                        </a:rPr>
                        <a:t>2</a:t>
                      </a:r>
                      <a:r>
                        <a:rPr lang="en-GB" sz="700">
                          <a:effectLst/>
                        </a:rPr>
                        <a:t> Manajemen Pemerintahan, STIE Indonesia Malang </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r>
              <a:tr h="230293">
                <a:tc>
                  <a:txBody>
                    <a:bodyPr/>
                    <a:lstStyle/>
                    <a:p>
                      <a:pPr algn="just">
                        <a:lnSpc>
                          <a:spcPct val="115000"/>
                        </a:lnSpc>
                        <a:spcAft>
                          <a:spcPts val="0"/>
                        </a:spcAft>
                      </a:pPr>
                      <a:r>
                        <a:rPr lang="id-ID" sz="1200">
                          <a:effectLst/>
                        </a:rPr>
                        <a:t>19.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marL="0" indent="441325" algn="just">
                        <a:lnSpc>
                          <a:spcPct val="115000"/>
                        </a:lnSpc>
                        <a:spcAft>
                          <a:spcPts val="0"/>
                        </a:spcAft>
                      </a:pPr>
                      <a:r>
                        <a:rPr lang="id-ID" sz="1200" b="0" dirty="0">
                          <a:effectLst/>
                        </a:rPr>
                        <a:t>Moh. Arief Rakhman, S.I.P., M.I.Pol</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tc>
                <a:tc>
                  <a:txBody>
                    <a:bodyPr/>
                    <a:lstStyle/>
                    <a:p>
                      <a:pPr algn="just">
                        <a:lnSpc>
                          <a:spcPct val="115000"/>
                        </a:lnSpc>
                        <a:spcAft>
                          <a:spcPts val="0"/>
                        </a:spcAft>
                      </a:pPr>
                      <a:r>
                        <a:rPr lang="en-PH" sz="1200" dirty="0">
                          <a:effectLst/>
                        </a:rPr>
                        <a:t>1602081001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c>
                  <a:txBody>
                    <a:bodyPr/>
                    <a:lstStyle/>
                    <a:p>
                      <a:pPr algn="just">
                        <a:lnSpc>
                          <a:spcPct val="115000"/>
                        </a:lnSpc>
                        <a:spcAft>
                          <a:spcPts val="0"/>
                        </a:spcAft>
                      </a:pPr>
                      <a:r>
                        <a:rPr lang="en-GB" sz="700">
                          <a:effectLst/>
                        </a:rPr>
                        <a:t>S1 Ilmu Politik, UMY, Yogyakarta</a:t>
                      </a:r>
                    </a:p>
                    <a:p>
                      <a:pPr algn="just">
                        <a:lnSpc>
                          <a:spcPct val="115000"/>
                        </a:lnSpc>
                        <a:spcAft>
                          <a:spcPts val="0"/>
                        </a:spcAft>
                      </a:pPr>
                      <a:r>
                        <a:rPr lang="en-GB" sz="700">
                          <a:effectLst/>
                        </a:rPr>
                        <a:t>S2 Ilmu Politik, Unpad, Bandung</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nchor="ctr"/>
                </a:tc>
              </a:tr>
              <a:tr h="292630">
                <a:tc>
                  <a:txBody>
                    <a:bodyPr/>
                    <a:lstStyle/>
                    <a:p>
                      <a:pPr algn="just">
                        <a:lnSpc>
                          <a:spcPct val="115000"/>
                        </a:lnSpc>
                        <a:spcAft>
                          <a:spcPts val="0"/>
                        </a:spcAft>
                      </a:pPr>
                      <a:r>
                        <a:rPr lang="en-GB" sz="1200">
                          <a:effectLst/>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B w="12700" cap="flat" cmpd="sng" algn="ctr">
                      <a:solidFill>
                        <a:schemeClr val="tx1"/>
                      </a:solidFill>
                      <a:prstDash val="solid"/>
                      <a:round/>
                      <a:headEnd type="none" w="med" len="med"/>
                      <a:tailEnd type="none" w="med" len="med"/>
                    </a:lnB>
                  </a:tcPr>
                </a:tc>
                <a:tc>
                  <a:txBody>
                    <a:bodyPr/>
                    <a:lstStyle/>
                    <a:p>
                      <a:pPr marL="0" indent="441325" algn="just">
                        <a:lnSpc>
                          <a:spcPct val="115000"/>
                        </a:lnSpc>
                        <a:spcAft>
                          <a:spcPts val="0"/>
                        </a:spcAft>
                      </a:pPr>
                      <a:r>
                        <a:rPr lang="en-GB" sz="1200" b="0" dirty="0">
                          <a:effectLst/>
                        </a:rPr>
                        <a:t>Makmun Wahid, S.IP.,M.A</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PH" sz="1200" dirty="0">
                          <a:effectLst/>
                        </a:rPr>
                        <a:t>1609081005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fi-FI" sz="700">
                          <a:effectLst/>
                        </a:rPr>
                        <a:t>S1 Fisip Universitas Muhammadiyah Yogyakarta</a:t>
                      </a:r>
                      <a:endParaRPr lang="en-GB" sz="700">
                        <a:effectLst/>
                      </a:endParaRPr>
                    </a:p>
                    <a:p>
                      <a:pPr algn="just">
                        <a:lnSpc>
                          <a:spcPct val="115000"/>
                        </a:lnSpc>
                        <a:spcAft>
                          <a:spcPts val="0"/>
                        </a:spcAft>
                      </a:pPr>
                      <a:r>
                        <a:rPr lang="fi-FI" sz="700">
                          <a:effectLst/>
                        </a:rPr>
                        <a:t>S2 Fisip Universitas Gadjah Mada </a:t>
                      </a:r>
                      <a:endParaRPr lang="en-GB" sz="70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B w="12700" cap="flat" cmpd="sng" algn="ctr">
                      <a:solidFill>
                        <a:schemeClr val="tx1"/>
                      </a:solidFill>
                      <a:prstDash val="solid"/>
                      <a:round/>
                      <a:headEnd type="none" w="med" len="med"/>
                      <a:tailEnd type="none" w="med" len="med"/>
                    </a:lnB>
                  </a:tcPr>
                </a:tc>
              </a:tr>
              <a:tr h="230293">
                <a:tc>
                  <a:txBody>
                    <a:bodyPr/>
                    <a:lstStyle/>
                    <a:p>
                      <a:pPr algn="just">
                        <a:lnSpc>
                          <a:spcPct val="115000"/>
                        </a:lnSpc>
                        <a:spcAft>
                          <a:spcPts val="0"/>
                        </a:spcAft>
                      </a:pPr>
                      <a:r>
                        <a:rPr lang="en-GB" sz="1200" dirty="0">
                          <a:effectLst/>
                        </a:rPr>
                        <a:t>21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441325" algn="just">
                        <a:lnSpc>
                          <a:spcPct val="115000"/>
                        </a:lnSpc>
                        <a:spcAft>
                          <a:spcPts val="0"/>
                        </a:spcAft>
                      </a:pPr>
                      <a:r>
                        <a:rPr lang="id-ID" sz="1200" b="0" dirty="0">
                          <a:effectLst/>
                        </a:rPr>
                        <a:t>Faizah B</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200" dirty="0">
                          <a:effectLst/>
                        </a:rPr>
                        <a:t>0003095906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d-ID" sz="700" dirty="0">
                          <a:effectLst/>
                        </a:rPr>
                        <a:t>S1  Hukum Universitas Jambi</a:t>
                      </a:r>
                      <a:endParaRPr lang="en-GB" sz="700" dirty="0">
                        <a:effectLst/>
                      </a:endParaRPr>
                    </a:p>
                    <a:p>
                      <a:pPr algn="just">
                        <a:lnSpc>
                          <a:spcPct val="115000"/>
                        </a:lnSpc>
                        <a:spcAft>
                          <a:spcPts val="0"/>
                        </a:spcAft>
                      </a:pPr>
                      <a:r>
                        <a:rPr lang="id-ID" sz="700" dirty="0">
                          <a:effectLst/>
                        </a:rPr>
                        <a:t>S2  Hukum Universitas Andalas</a:t>
                      </a:r>
                      <a:endParaRPr lang="en-GB"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659" marR="27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34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17000" b="-17000"/>
          </a:stretch>
        </a:blipFill>
        <a:effectLst/>
      </p:bgPr>
    </p:bg>
    <p:spTree>
      <p:nvGrpSpPr>
        <p:cNvPr id="1" name=""/>
        <p:cNvGrpSpPr/>
        <p:nvPr/>
      </p:nvGrpSpPr>
      <p:grpSpPr>
        <a:xfrm>
          <a:off x="0" y="0"/>
          <a:ext cx="0" cy="0"/>
          <a:chOff x="0" y="0"/>
          <a:chExt cx="0" cy="0"/>
        </a:xfrm>
      </p:grpSpPr>
      <p:sp>
        <p:nvSpPr>
          <p:cNvPr id="13" name="Flowchart: Predefined Process 12"/>
          <p:cNvSpPr/>
          <p:nvPr/>
        </p:nvSpPr>
        <p:spPr>
          <a:xfrm>
            <a:off x="1907704" y="3594924"/>
            <a:ext cx="5256584" cy="626164"/>
          </a:xfrm>
          <a:prstGeom prst="flowChartPredefinedProces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sz="1600" dirty="0"/>
          </a:p>
        </p:txBody>
      </p:sp>
      <p:sp>
        <p:nvSpPr>
          <p:cNvPr id="10" name="Flowchart: Predefined Process 9"/>
          <p:cNvSpPr/>
          <p:nvPr/>
        </p:nvSpPr>
        <p:spPr>
          <a:xfrm>
            <a:off x="428596" y="1617390"/>
            <a:ext cx="8286808" cy="791694"/>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sz="1600" dirty="0"/>
          </a:p>
        </p:txBody>
      </p:sp>
      <p:sp>
        <p:nvSpPr>
          <p:cNvPr id="11" name="Snip Diagonal Corner Rectangle 10"/>
          <p:cNvSpPr/>
          <p:nvPr/>
        </p:nvSpPr>
        <p:spPr>
          <a:xfrm>
            <a:off x="539552" y="1700808"/>
            <a:ext cx="8064896" cy="63017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latin typeface="Book Antiqua" panose="02040602050305030304" pitchFamily="18" charset="0"/>
              </a:rPr>
              <a:t>Surat Dirjen Dikti Nomor: 1598/E/T/2012 Tanggal 28 Desember 2012 perihal: Penugasan Penyelenggaraan Program Studi pada Universitas </a:t>
            </a:r>
            <a:r>
              <a:rPr lang="id-ID" dirty="0" smtClean="0">
                <a:latin typeface="Book Antiqua" panose="02040602050305030304" pitchFamily="18" charset="0"/>
              </a:rPr>
              <a:t>Jambi</a:t>
            </a:r>
            <a:endParaRPr lang="id-ID" dirty="0">
              <a:latin typeface="Book Antiqua" panose="02040602050305030304" pitchFamily="18" charset="0"/>
            </a:endParaRPr>
          </a:p>
        </p:txBody>
      </p:sp>
      <p:sp>
        <p:nvSpPr>
          <p:cNvPr id="12" name="Double Wave 11"/>
          <p:cNvSpPr/>
          <p:nvPr/>
        </p:nvSpPr>
        <p:spPr>
          <a:xfrm>
            <a:off x="683568" y="114661"/>
            <a:ext cx="7704856" cy="1226107"/>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3200" dirty="0">
              <a:latin typeface="Book Antiqua" panose="02040602050305030304" pitchFamily="18" charset="0"/>
              <a:ea typeface="BatangChe" panose="02030609000101010101" pitchFamily="49" charset="-127"/>
            </a:endParaRPr>
          </a:p>
        </p:txBody>
      </p:sp>
      <p:sp>
        <p:nvSpPr>
          <p:cNvPr id="15" name="Double Wave 14"/>
          <p:cNvSpPr/>
          <p:nvPr/>
        </p:nvSpPr>
        <p:spPr>
          <a:xfrm>
            <a:off x="835968" y="186669"/>
            <a:ext cx="7704856" cy="1226107"/>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smtClean="0">
                <a:latin typeface="Book Antiqua" panose="02040602050305030304" pitchFamily="18" charset="0"/>
                <a:ea typeface="BatangChe" panose="02030609000101010101" pitchFamily="49" charset="-127"/>
              </a:rPr>
              <a:t>Sejarah Singkat</a:t>
            </a:r>
          </a:p>
          <a:p>
            <a:pPr algn="ctr"/>
            <a:r>
              <a:rPr lang="en-GB" sz="3200" dirty="0" smtClean="0">
                <a:latin typeface="Book Antiqua" panose="02040602050305030304" pitchFamily="18" charset="0"/>
                <a:ea typeface="BatangChe" panose="02030609000101010101" pitchFamily="49" charset="-127"/>
              </a:rPr>
              <a:t>Fakultas Ilmu Sosial dan Ilmu Politik</a:t>
            </a:r>
            <a:endParaRPr lang="en-GB" sz="3200" dirty="0">
              <a:latin typeface="Book Antiqua" panose="02040602050305030304" pitchFamily="18" charset="0"/>
              <a:ea typeface="BatangChe" panose="02030609000101010101" pitchFamily="49" charset="-127"/>
            </a:endParaRPr>
          </a:p>
        </p:txBody>
      </p:sp>
      <p:sp>
        <p:nvSpPr>
          <p:cNvPr id="17" name="Flowchart: Predefined Process 16"/>
          <p:cNvSpPr/>
          <p:nvPr/>
        </p:nvSpPr>
        <p:spPr>
          <a:xfrm>
            <a:off x="2339752" y="2636912"/>
            <a:ext cx="4536504" cy="576064"/>
          </a:xfrm>
          <a:prstGeom prst="flowChartPredefinedProces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sz="1600" dirty="0"/>
          </a:p>
        </p:txBody>
      </p:sp>
      <p:sp>
        <p:nvSpPr>
          <p:cNvPr id="18" name="Snip Diagonal Corner Rectangle 17"/>
          <p:cNvSpPr/>
          <p:nvPr/>
        </p:nvSpPr>
        <p:spPr>
          <a:xfrm>
            <a:off x="2483768" y="2708920"/>
            <a:ext cx="4281532" cy="410344"/>
          </a:xfrm>
          <a:prstGeom prst="snip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latin typeface="Book Antiqua" panose="02040602050305030304" pitchFamily="18" charset="0"/>
              </a:rPr>
              <a:t>Program Studi Ilmu Pemerintahan</a:t>
            </a:r>
            <a:endParaRPr lang="id-ID" dirty="0">
              <a:latin typeface="Book Antiqua" panose="02040602050305030304" pitchFamily="18" charset="0"/>
            </a:endParaRPr>
          </a:p>
        </p:txBody>
      </p:sp>
      <p:sp>
        <p:nvSpPr>
          <p:cNvPr id="21" name="Snip Diagonal Corner Rectangle 20"/>
          <p:cNvSpPr/>
          <p:nvPr/>
        </p:nvSpPr>
        <p:spPr>
          <a:xfrm>
            <a:off x="2123728" y="3645023"/>
            <a:ext cx="4824536" cy="504057"/>
          </a:xfrm>
          <a:prstGeom prst="snip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Program Studi D4 Manajemen Pemerintahan</a:t>
            </a:r>
            <a:endParaRPr lang="id-ID" dirty="0">
              <a:latin typeface="Book Antiqua" panose="02040602050305030304" pitchFamily="18" charset="0"/>
            </a:endParaRPr>
          </a:p>
        </p:txBody>
      </p:sp>
      <p:sp>
        <p:nvSpPr>
          <p:cNvPr id="22" name="Snip Diagonal Corner Rectangle 21"/>
          <p:cNvSpPr/>
          <p:nvPr/>
        </p:nvSpPr>
        <p:spPr>
          <a:xfrm>
            <a:off x="3650489" y="3356992"/>
            <a:ext cx="1771014" cy="326641"/>
          </a:xfrm>
          <a:prstGeom prst="snip2DiagRect">
            <a:avLst/>
          </a:prstGeom>
          <a:solidFill>
            <a:schemeClr val="accent4">
              <a:lumMod val="60000"/>
              <a:lumOff val="40000"/>
              <a:alpha val="71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latin typeface="Book Antiqua" panose="02040602050305030304" pitchFamily="18" charset="0"/>
              </a:rPr>
              <a:t>Tahun 2009</a:t>
            </a:r>
            <a:endParaRPr lang="id-ID" dirty="0">
              <a:latin typeface="Book Antiqua" panose="02040602050305030304" pitchFamily="18" charset="0"/>
            </a:endParaRPr>
          </a:p>
        </p:txBody>
      </p:sp>
      <p:sp>
        <p:nvSpPr>
          <p:cNvPr id="16" name="Curved Left Arrow 15"/>
          <p:cNvSpPr/>
          <p:nvPr/>
        </p:nvSpPr>
        <p:spPr>
          <a:xfrm rot="10800000">
            <a:off x="1043607" y="2797171"/>
            <a:ext cx="1080120" cy="1213039"/>
          </a:xfrm>
          <a:prstGeom prst="curvedLeftArrow">
            <a:avLst/>
          </a:prstGeom>
          <a:solidFill>
            <a:srgbClr val="FFFF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0" name="Curved Left Arrow 19"/>
          <p:cNvSpPr/>
          <p:nvPr/>
        </p:nvSpPr>
        <p:spPr>
          <a:xfrm rot="21423261">
            <a:off x="6910925" y="2869439"/>
            <a:ext cx="1070124" cy="1213039"/>
          </a:xfrm>
          <a:prstGeom prst="curvedLeftArrow">
            <a:avLst/>
          </a:prstGeom>
          <a:solidFill>
            <a:srgbClr val="FFFF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3" name="Title 1"/>
          <p:cNvSpPr>
            <a:spLocks noGrp="1"/>
          </p:cNvSpPr>
          <p:nvPr>
            <p:ph type="title"/>
          </p:nvPr>
        </p:nvSpPr>
        <p:spPr>
          <a:xfrm rot="20750743">
            <a:off x="1277704" y="3021632"/>
            <a:ext cx="601001" cy="210879"/>
          </a:xfrm>
        </p:spPr>
        <p:txBody>
          <a:bodyPr>
            <a:normAutofit fontScale="90000"/>
          </a:bodyPr>
          <a:lstStyle/>
          <a:p>
            <a:pPr algn="ctr"/>
            <a:r>
              <a:rPr lang="en-GB" sz="1800" dirty="0" smtClean="0">
                <a:solidFill>
                  <a:schemeClr val="tx1">
                    <a:lumMod val="75000"/>
                    <a:lumOff val="25000"/>
                  </a:schemeClr>
                </a:solidFill>
              </a:rPr>
              <a:t>Prodi</a:t>
            </a:r>
            <a:endParaRPr lang="en-GB" sz="1800" dirty="0">
              <a:solidFill>
                <a:schemeClr val="tx1">
                  <a:lumMod val="75000"/>
                  <a:lumOff val="25000"/>
                </a:schemeClr>
              </a:solidFill>
            </a:endParaRPr>
          </a:p>
        </p:txBody>
      </p:sp>
      <p:sp>
        <p:nvSpPr>
          <p:cNvPr id="24" name="Title 1"/>
          <p:cNvSpPr txBox="1">
            <a:spLocks/>
          </p:cNvSpPr>
          <p:nvPr/>
        </p:nvSpPr>
        <p:spPr>
          <a:xfrm rot="781954">
            <a:off x="7063702" y="2783782"/>
            <a:ext cx="710829" cy="410472"/>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1800" dirty="0" smtClean="0">
                <a:solidFill>
                  <a:schemeClr val="tx1">
                    <a:lumMod val="75000"/>
                    <a:lumOff val="25000"/>
                  </a:schemeClr>
                </a:solidFill>
              </a:rPr>
              <a:t>Untuk</a:t>
            </a:r>
            <a:endParaRPr lang="en-GB" sz="1800" dirty="0">
              <a:solidFill>
                <a:schemeClr val="tx1">
                  <a:lumMod val="75000"/>
                  <a:lumOff val="25000"/>
                </a:schemeClr>
              </a:solidFill>
            </a:endParaRPr>
          </a:p>
        </p:txBody>
      </p:sp>
      <p:sp>
        <p:nvSpPr>
          <p:cNvPr id="25" name="Title 1"/>
          <p:cNvSpPr txBox="1">
            <a:spLocks/>
          </p:cNvSpPr>
          <p:nvPr/>
        </p:nvSpPr>
        <p:spPr>
          <a:xfrm rot="849852">
            <a:off x="1255984" y="3670948"/>
            <a:ext cx="957143" cy="271038"/>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dirty="0" smtClean="0">
                <a:solidFill>
                  <a:schemeClr val="tx1">
                    <a:lumMod val="75000"/>
                    <a:lumOff val="25000"/>
                  </a:schemeClr>
                </a:solidFill>
              </a:rPr>
              <a:t>Dua </a:t>
            </a:r>
            <a:endParaRPr lang="en-GB" sz="2000" dirty="0">
              <a:solidFill>
                <a:schemeClr val="tx1">
                  <a:lumMod val="75000"/>
                  <a:lumOff val="25000"/>
                </a:schemeClr>
              </a:solidFill>
            </a:endParaRPr>
          </a:p>
        </p:txBody>
      </p:sp>
      <p:sp>
        <p:nvSpPr>
          <p:cNvPr id="26" name="Title 1"/>
          <p:cNvSpPr txBox="1">
            <a:spLocks/>
          </p:cNvSpPr>
          <p:nvPr/>
        </p:nvSpPr>
        <p:spPr>
          <a:xfrm rot="20330873">
            <a:off x="7109328" y="3542270"/>
            <a:ext cx="957143" cy="271038"/>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000" dirty="0" smtClean="0">
                <a:solidFill>
                  <a:schemeClr val="tx1">
                    <a:lumMod val="75000"/>
                    <a:lumOff val="25000"/>
                  </a:schemeClr>
                </a:solidFill>
              </a:rPr>
              <a:t>Fakultas</a:t>
            </a:r>
            <a:endParaRPr lang="en-GB" sz="2000" dirty="0">
              <a:solidFill>
                <a:schemeClr val="tx1">
                  <a:lumMod val="75000"/>
                  <a:lumOff val="25000"/>
                </a:schemeClr>
              </a:solidFill>
            </a:endParaRPr>
          </a:p>
        </p:txBody>
      </p:sp>
      <p:sp>
        <p:nvSpPr>
          <p:cNvPr id="27" name="Flowchart: Predefined Process 26"/>
          <p:cNvSpPr/>
          <p:nvPr/>
        </p:nvSpPr>
        <p:spPr>
          <a:xfrm>
            <a:off x="461656" y="4293096"/>
            <a:ext cx="8286808" cy="1368152"/>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sz="1600" dirty="0"/>
          </a:p>
        </p:txBody>
      </p:sp>
      <p:sp>
        <p:nvSpPr>
          <p:cNvPr id="28" name="Snip Diagonal Corner Rectangle 27"/>
          <p:cNvSpPr/>
          <p:nvPr/>
        </p:nvSpPr>
        <p:spPr>
          <a:xfrm>
            <a:off x="572612" y="4376514"/>
            <a:ext cx="8064896" cy="1152128"/>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t>D</a:t>
            </a:r>
            <a:r>
              <a:rPr lang="id-ID" sz="1600" dirty="0" smtClean="0"/>
              <a:t>i</a:t>
            </a:r>
            <a:r>
              <a:rPr lang="en-GB" sz="1600" dirty="0" smtClean="0"/>
              <a:t>bentuk</a:t>
            </a:r>
            <a:r>
              <a:rPr lang="id-ID" sz="1600" dirty="0" smtClean="0"/>
              <a:t> </a:t>
            </a:r>
            <a:r>
              <a:rPr lang="id-ID" sz="1600" dirty="0"/>
              <a:t>Fakultas Ilmu Sosial dan Ilmu Politik Universitas Jambi  dengan Surat Keputusan Rektor Universitas Jambi Nomor : 16/UN21/DT/2013 Tanggal 17 Januari 2013 pendirian Fakultas Ilmu Sosial dan Ilmu Politik, Fakultas  Ilmu Budaya, Fakultas Teknologi Pertanian. </a:t>
            </a:r>
          </a:p>
        </p:txBody>
      </p:sp>
      <p:sp>
        <p:nvSpPr>
          <p:cNvPr id="29" name="Flowchart: Predefined Process 28"/>
          <p:cNvSpPr/>
          <p:nvPr/>
        </p:nvSpPr>
        <p:spPr>
          <a:xfrm>
            <a:off x="467544" y="5733256"/>
            <a:ext cx="8286808" cy="1008112"/>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sz="1600" dirty="0"/>
          </a:p>
        </p:txBody>
      </p:sp>
      <p:sp>
        <p:nvSpPr>
          <p:cNvPr id="30" name="Snip Diagonal Corner Rectangle 29"/>
          <p:cNvSpPr/>
          <p:nvPr/>
        </p:nvSpPr>
        <p:spPr>
          <a:xfrm>
            <a:off x="578500" y="5816674"/>
            <a:ext cx="8064896" cy="780678"/>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Surat Dirjen Dikti </a:t>
            </a:r>
            <a:r>
              <a:rPr lang="en-US" sz="1600" dirty="0"/>
              <a:t>Nomor: 85/E.E2/DT/2014 Tanggal 28 Januari 2014 Perihal Penugasan Penyelenggaaraan Program Studi di Universitas Jambi. Dimana salah satu programa studi yang dimandatkan yakni Program Studi  Ilmu Politik (S1).</a:t>
            </a:r>
            <a:endParaRPr lang="id-ID" sz="1600" dirty="0"/>
          </a:p>
        </p:txBody>
      </p:sp>
      <p:sp>
        <p:nvSpPr>
          <p:cNvPr id="19" name="Down Arrow 18"/>
          <p:cNvSpPr/>
          <p:nvPr/>
        </p:nvSpPr>
        <p:spPr>
          <a:xfrm>
            <a:off x="3635896" y="2359174"/>
            <a:ext cx="1780776" cy="289148"/>
          </a:xfrm>
          <a:prstGeom prst="downArrow">
            <a:avLst/>
          </a:prstGeom>
          <a:solidFill>
            <a:schemeClr val="bg2">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1" name="Down Arrow 30"/>
          <p:cNvSpPr/>
          <p:nvPr/>
        </p:nvSpPr>
        <p:spPr>
          <a:xfrm>
            <a:off x="3645608" y="5527526"/>
            <a:ext cx="1780776" cy="289148"/>
          </a:xfrm>
          <a:prstGeom prst="downArrow">
            <a:avLst/>
          </a:prstGeom>
          <a:solidFill>
            <a:schemeClr val="bg2">
              <a:alpha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131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80">
                                          <p:stCondLst>
                                            <p:cond delay="0"/>
                                          </p:stCondLst>
                                        </p:cTn>
                                        <p:tgtEl>
                                          <p:spTgt spid="11"/>
                                        </p:tgtEl>
                                      </p:cBhvr>
                                    </p:animEffect>
                                    <p:anim calcmode="lin" valueType="num">
                                      <p:cBhvr>
                                        <p:cTn id="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9" dur="26">
                                          <p:stCondLst>
                                            <p:cond delay="650"/>
                                          </p:stCondLst>
                                        </p:cTn>
                                        <p:tgtEl>
                                          <p:spTgt spid="11"/>
                                        </p:tgtEl>
                                      </p:cBhvr>
                                      <p:to x="100000" y="60000"/>
                                    </p:animScale>
                                    <p:animScale>
                                      <p:cBhvr>
                                        <p:cTn id="40" dur="166" decel="50000">
                                          <p:stCondLst>
                                            <p:cond delay="676"/>
                                          </p:stCondLst>
                                        </p:cTn>
                                        <p:tgtEl>
                                          <p:spTgt spid="11"/>
                                        </p:tgtEl>
                                      </p:cBhvr>
                                      <p:to x="100000" y="100000"/>
                                    </p:animScale>
                                    <p:animScale>
                                      <p:cBhvr>
                                        <p:cTn id="41" dur="26">
                                          <p:stCondLst>
                                            <p:cond delay="1312"/>
                                          </p:stCondLst>
                                        </p:cTn>
                                        <p:tgtEl>
                                          <p:spTgt spid="11"/>
                                        </p:tgtEl>
                                      </p:cBhvr>
                                      <p:to x="100000" y="80000"/>
                                    </p:animScale>
                                    <p:animScale>
                                      <p:cBhvr>
                                        <p:cTn id="42" dur="166" decel="50000">
                                          <p:stCondLst>
                                            <p:cond delay="1338"/>
                                          </p:stCondLst>
                                        </p:cTn>
                                        <p:tgtEl>
                                          <p:spTgt spid="11"/>
                                        </p:tgtEl>
                                      </p:cBhvr>
                                      <p:to x="100000" y="100000"/>
                                    </p:animScale>
                                    <p:animScale>
                                      <p:cBhvr>
                                        <p:cTn id="43" dur="26">
                                          <p:stCondLst>
                                            <p:cond delay="1642"/>
                                          </p:stCondLst>
                                        </p:cTn>
                                        <p:tgtEl>
                                          <p:spTgt spid="11"/>
                                        </p:tgtEl>
                                      </p:cBhvr>
                                      <p:to x="100000" y="90000"/>
                                    </p:animScale>
                                    <p:animScale>
                                      <p:cBhvr>
                                        <p:cTn id="44" dur="166" decel="50000">
                                          <p:stCondLst>
                                            <p:cond delay="1668"/>
                                          </p:stCondLst>
                                        </p:cTn>
                                        <p:tgtEl>
                                          <p:spTgt spid="11"/>
                                        </p:tgtEl>
                                      </p:cBhvr>
                                      <p:to x="100000" y="100000"/>
                                    </p:animScale>
                                    <p:animScale>
                                      <p:cBhvr>
                                        <p:cTn id="45" dur="26">
                                          <p:stCondLst>
                                            <p:cond delay="1808"/>
                                          </p:stCondLst>
                                        </p:cTn>
                                        <p:tgtEl>
                                          <p:spTgt spid="11"/>
                                        </p:tgtEl>
                                      </p:cBhvr>
                                      <p:to x="100000" y="95000"/>
                                    </p:animScale>
                                    <p:animScale>
                                      <p:cBhvr>
                                        <p:cTn id="46" dur="166" decel="50000">
                                          <p:stCondLst>
                                            <p:cond delay="1834"/>
                                          </p:stCondLst>
                                        </p:cTn>
                                        <p:tgtEl>
                                          <p:spTgt spid="1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ppt_x"/>
                                          </p:val>
                                        </p:tav>
                                        <p:tav tm="100000">
                                          <p:val>
                                            <p:strVal val="#ppt_x"/>
                                          </p:val>
                                        </p:tav>
                                      </p:tavLst>
                                    </p:anim>
                                    <p:anim calcmode="lin" valueType="num">
                                      <p:cBhvr additive="base">
                                        <p:cTn id="1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down)">
                                      <p:cBhvr>
                                        <p:cTn id="117" dur="580">
                                          <p:stCondLst>
                                            <p:cond delay="0"/>
                                          </p:stCondLst>
                                        </p:cTn>
                                        <p:tgtEl>
                                          <p:spTgt spid="31"/>
                                        </p:tgtEl>
                                      </p:cBhvr>
                                    </p:animEffect>
                                    <p:anim calcmode="lin" valueType="num">
                                      <p:cBhvr>
                                        <p:cTn id="11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23" dur="26">
                                          <p:stCondLst>
                                            <p:cond delay="650"/>
                                          </p:stCondLst>
                                        </p:cTn>
                                        <p:tgtEl>
                                          <p:spTgt spid="31"/>
                                        </p:tgtEl>
                                      </p:cBhvr>
                                      <p:to x="100000" y="60000"/>
                                    </p:animScale>
                                    <p:animScale>
                                      <p:cBhvr>
                                        <p:cTn id="124" dur="166" decel="50000">
                                          <p:stCondLst>
                                            <p:cond delay="676"/>
                                          </p:stCondLst>
                                        </p:cTn>
                                        <p:tgtEl>
                                          <p:spTgt spid="31"/>
                                        </p:tgtEl>
                                      </p:cBhvr>
                                      <p:to x="100000" y="100000"/>
                                    </p:animScale>
                                    <p:animScale>
                                      <p:cBhvr>
                                        <p:cTn id="125" dur="26">
                                          <p:stCondLst>
                                            <p:cond delay="1312"/>
                                          </p:stCondLst>
                                        </p:cTn>
                                        <p:tgtEl>
                                          <p:spTgt spid="31"/>
                                        </p:tgtEl>
                                      </p:cBhvr>
                                      <p:to x="100000" y="80000"/>
                                    </p:animScale>
                                    <p:animScale>
                                      <p:cBhvr>
                                        <p:cTn id="126" dur="166" decel="50000">
                                          <p:stCondLst>
                                            <p:cond delay="1338"/>
                                          </p:stCondLst>
                                        </p:cTn>
                                        <p:tgtEl>
                                          <p:spTgt spid="31"/>
                                        </p:tgtEl>
                                      </p:cBhvr>
                                      <p:to x="100000" y="100000"/>
                                    </p:animScale>
                                    <p:animScale>
                                      <p:cBhvr>
                                        <p:cTn id="127" dur="26">
                                          <p:stCondLst>
                                            <p:cond delay="1642"/>
                                          </p:stCondLst>
                                        </p:cTn>
                                        <p:tgtEl>
                                          <p:spTgt spid="31"/>
                                        </p:tgtEl>
                                      </p:cBhvr>
                                      <p:to x="100000" y="90000"/>
                                    </p:animScale>
                                    <p:animScale>
                                      <p:cBhvr>
                                        <p:cTn id="128" dur="166" decel="50000">
                                          <p:stCondLst>
                                            <p:cond delay="1668"/>
                                          </p:stCondLst>
                                        </p:cTn>
                                        <p:tgtEl>
                                          <p:spTgt spid="31"/>
                                        </p:tgtEl>
                                      </p:cBhvr>
                                      <p:to x="100000" y="100000"/>
                                    </p:animScale>
                                    <p:animScale>
                                      <p:cBhvr>
                                        <p:cTn id="129" dur="26">
                                          <p:stCondLst>
                                            <p:cond delay="1808"/>
                                          </p:stCondLst>
                                        </p:cTn>
                                        <p:tgtEl>
                                          <p:spTgt spid="31"/>
                                        </p:tgtEl>
                                      </p:cBhvr>
                                      <p:to x="100000" y="95000"/>
                                    </p:animScale>
                                    <p:animScale>
                                      <p:cBhvr>
                                        <p:cTn id="130" dur="166" decel="50000">
                                          <p:stCondLst>
                                            <p:cond delay="1834"/>
                                          </p:stCondLst>
                                        </p:cTn>
                                        <p:tgtEl>
                                          <p:spTgt spid="31"/>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wipe(down)">
                                      <p:cBhvr>
                                        <p:cTn id="133" dur="580">
                                          <p:stCondLst>
                                            <p:cond delay="0"/>
                                          </p:stCondLst>
                                        </p:cTn>
                                        <p:tgtEl>
                                          <p:spTgt spid="29"/>
                                        </p:tgtEl>
                                      </p:cBhvr>
                                    </p:animEffect>
                                    <p:anim calcmode="lin" valueType="num">
                                      <p:cBhvr>
                                        <p:cTn id="13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9" dur="26">
                                          <p:stCondLst>
                                            <p:cond delay="650"/>
                                          </p:stCondLst>
                                        </p:cTn>
                                        <p:tgtEl>
                                          <p:spTgt spid="29"/>
                                        </p:tgtEl>
                                      </p:cBhvr>
                                      <p:to x="100000" y="60000"/>
                                    </p:animScale>
                                    <p:animScale>
                                      <p:cBhvr>
                                        <p:cTn id="140" dur="166" decel="50000">
                                          <p:stCondLst>
                                            <p:cond delay="676"/>
                                          </p:stCondLst>
                                        </p:cTn>
                                        <p:tgtEl>
                                          <p:spTgt spid="29"/>
                                        </p:tgtEl>
                                      </p:cBhvr>
                                      <p:to x="100000" y="100000"/>
                                    </p:animScale>
                                    <p:animScale>
                                      <p:cBhvr>
                                        <p:cTn id="141" dur="26">
                                          <p:stCondLst>
                                            <p:cond delay="1312"/>
                                          </p:stCondLst>
                                        </p:cTn>
                                        <p:tgtEl>
                                          <p:spTgt spid="29"/>
                                        </p:tgtEl>
                                      </p:cBhvr>
                                      <p:to x="100000" y="80000"/>
                                    </p:animScale>
                                    <p:animScale>
                                      <p:cBhvr>
                                        <p:cTn id="142" dur="166" decel="50000">
                                          <p:stCondLst>
                                            <p:cond delay="1338"/>
                                          </p:stCondLst>
                                        </p:cTn>
                                        <p:tgtEl>
                                          <p:spTgt spid="29"/>
                                        </p:tgtEl>
                                      </p:cBhvr>
                                      <p:to x="100000" y="100000"/>
                                    </p:animScale>
                                    <p:animScale>
                                      <p:cBhvr>
                                        <p:cTn id="143" dur="26">
                                          <p:stCondLst>
                                            <p:cond delay="1642"/>
                                          </p:stCondLst>
                                        </p:cTn>
                                        <p:tgtEl>
                                          <p:spTgt spid="29"/>
                                        </p:tgtEl>
                                      </p:cBhvr>
                                      <p:to x="100000" y="90000"/>
                                    </p:animScale>
                                    <p:animScale>
                                      <p:cBhvr>
                                        <p:cTn id="144" dur="166" decel="50000">
                                          <p:stCondLst>
                                            <p:cond delay="1668"/>
                                          </p:stCondLst>
                                        </p:cTn>
                                        <p:tgtEl>
                                          <p:spTgt spid="29"/>
                                        </p:tgtEl>
                                      </p:cBhvr>
                                      <p:to x="100000" y="100000"/>
                                    </p:animScale>
                                    <p:animScale>
                                      <p:cBhvr>
                                        <p:cTn id="145" dur="26">
                                          <p:stCondLst>
                                            <p:cond delay="1808"/>
                                          </p:stCondLst>
                                        </p:cTn>
                                        <p:tgtEl>
                                          <p:spTgt spid="29"/>
                                        </p:tgtEl>
                                      </p:cBhvr>
                                      <p:to x="100000" y="95000"/>
                                    </p:animScale>
                                    <p:animScale>
                                      <p:cBhvr>
                                        <p:cTn id="146" dur="166" decel="50000">
                                          <p:stCondLst>
                                            <p:cond delay="1834"/>
                                          </p:stCondLst>
                                        </p:cTn>
                                        <p:tgtEl>
                                          <p:spTgt spid="2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wipe(down)">
                                      <p:cBhvr>
                                        <p:cTn id="149" dur="580">
                                          <p:stCondLst>
                                            <p:cond delay="0"/>
                                          </p:stCondLst>
                                        </p:cTn>
                                        <p:tgtEl>
                                          <p:spTgt spid="30"/>
                                        </p:tgtEl>
                                      </p:cBhvr>
                                    </p:animEffect>
                                    <p:anim calcmode="lin" valueType="num">
                                      <p:cBhvr>
                                        <p:cTn id="15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5" dur="26">
                                          <p:stCondLst>
                                            <p:cond delay="650"/>
                                          </p:stCondLst>
                                        </p:cTn>
                                        <p:tgtEl>
                                          <p:spTgt spid="30"/>
                                        </p:tgtEl>
                                      </p:cBhvr>
                                      <p:to x="100000" y="60000"/>
                                    </p:animScale>
                                    <p:animScale>
                                      <p:cBhvr>
                                        <p:cTn id="156" dur="166" decel="50000">
                                          <p:stCondLst>
                                            <p:cond delay="676"/>
                                          </p:stCondLst>
                                        </p:cTn>
                                        <p:tgtEl>
                                          <p:spTgt spid="30"/>
                                        </p:tgtEl>
                                      </p:cBhvr>
                                      <p:to x="100000" y="100000"/>
                                    </p:animScale>
                                    <p:animScale>
                                      <p:cBhvr>
                                        <p:cTn id="157" dur="26">
                                          <p:stCondLst>
                                            <p:cond delay="1312"/>
                                          </p:stCondLst>
                                        </p:cTn>
                                        <p:tgtEl>
                                          <p:spTgt spid="30"/>
                                        </p:tgtEl>
                                      </p:cBhvr>
                                      <p:to x="100000" y="80000"/>
                                    </p:animScale>
                                    <p:animScale>
                                      <p:cBhvr>
                                        <p:cTn id="158" dur="166" decel="50000">
                                          <p:stCondLst>
                                            <p:cond delay="1338"/>
                                          </p:stCondLst>
                                        </p:cTn>
                                        <p:tgtEl>
                                          <p:spTgt spid="30"/>
                                        </p:tgtEl>
                                      </p:cBhvr>
                                      <p:to x="100000" y="100000"/>
                                    </p:animScale>
                                    <p:animScale>
                                      <p:cBhvr>
                                        <p:cTn id="159" dur="26">
                                          <p:stCondLst>
                                            <p:cond delay="1642"/>
                                          </p:stCondLst>
                                        </p:cTn>
                                        <p:tgtEl>
                                          <p:spTgt spid="30"/>
                                        </p:tgtEl>
                                      </p:cBhvr>
                                      <p:to x="100000" y="90000"/>
                                    </p:animScale>
                                    <p:animScale>
                                      <p:cBhvr>
                                        <p:cTn id="160" dur="166" decel="50000">
                                          <p:stCondLst>
                                            <p:cond delay="1668"/>
                                          </p:stCondLst>
                                        </p:cTn>
                                        <p:tgtEl>
                                          <p:spTgt spid="30"/>
                                        </p:tgtEl>
                                      </p:cBhvr>
                                      <p:to x="100000" y="100000"/>
                                    </p:animScale>
                                    <p:animScale>
                                      <p:cBhvr>
                                        <p:cTn id="161" dur="26">
                                          <p:stCondLst>
                                            <p:cond delay="1808"/>
                                          </p:stCondLst>
                                        </p:cTn>
                                        <p:tgtEl>
                                          <p:spTgt spid="30"/>
                                        </p:tgtEl>
                                      </p:cBhvr>
                                      <p:to x="100000" y="95000"/>
                                    </p:animScale>
                                    <p:animScale>
                                      <p:cBhvr>
                                        <p:cTn id="162"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5" grpId="0" animBg="1"/>
      <p:bldP spid="17" grpId="0" animBg="1"/>
      <p:bldP spid="18" grpId="0" animBg="1"/>
      <p:bldP spid="21" grpId="0" animBg="1"/>
      <p:bldP spid="22" grpId="0" animBg="1"/>
      <p:bldP spid="16" grpId="0" animBg="1"/>
      <p:bldP spid="20" grpId="0" animBg="1"/>
      <p:bldP spid="23" grpId="0"/>
      <p:bldP spid="24" grpId="0"/>
      <p:bldP spid="25" grpId="0"/>
      <p:bldP spid="26" grpId="0"/>
      <p:bldP spid="27" grpId="0" animBg="1"/>
      <p:bldP spid="28" grpId="0" animBg="1"/>
      <p:bldP spid="29" grpId="0" animBg="1"/>
      <p:bldP spid="30" grpId="0" animBg="1"/>
      <p:bldP spid="19"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942" y="169476"/>
            <a:ext cx="7302000" cy="523220"/>
          </a:xfrm>
          <a:prstGeom prst="rect">
            <a:avLst/>
          </a:prstGeom>
        </p:spPr>
        <p:txBody>
          <a:bodyPr wrap="none">
            <a:spAutoFit/>
          </a:bodyPr>
          <a:lstStyle/>
          <a:p>
            <a:pPr algn="ctr"/>
            <a:r>
              <a:rPr lang="en-US" sz="2800" dirty="0" smtClean="0"/>
              <a:t>Jumlah Dosen Tetap Yang Bidang Keahliannya</a:t>
            </a:r>
            <a:endParaRPr lang="id-ID" sz="2800" u="sng" dirty="0"/>
          </a:p>
        </p:txBody>
      </p:sp>
      <p:graphicFrame>
        <p:nvGraphicFramePr>
          <p:cNvPr id="4" name="Table 3"/>
          <p:cNvGraphicFramePr>
            <a:graphicFrameLocks noGrp="1"/>
          </p:cNvGraphicFramePr>
          <p:nvPr>
            <p:extLst>
              <p:ext uri="{D42A27DB-BD31-4B8C-83A1-F6EECF244321}">
                <p14:modId xmlns:p14="http://schemas.microsoft.com/office/powerpoint/2010/main" val="1061737618"/>
              </p:ext>
            </p:extLst>
          </p:nvPr>
        </p:nvGraphicFramePr>
        <p:xfrm>
          <a:off x="1475656" y="908720"/>
          <a:ext cx="5829301" cy="4860170"/>
        </p:xfrm>
        <a:graphic>
          <a:graphicData uri="http://schemas.openxmlformats.org/drawingml/2006/table">
            <a:tbl>
              <a:tblPr firstRow="1" firstCol="1" lastRow="1" lastCol="1" bandRow="1" bandCol="1"/>
              <a:tblGrid>
                <a:gridCol w="688066"/>
                <a:gridCol w="1654085"/>
                <a:gridCol w="688066"/>
                <a:gridCol w="688066"/>
                <a:gridCol w="688659"/>
                <a:gridCol w="688659"/>
                <a:gridCol w="733700"/>
              </a:tblGrid>
              <a:tr h="0">
                <a:tc rowSpan="2">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No.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Hal</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gridSpan="4">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Jumlah Dosen Tetap yang bertugas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pada Program Studi: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Total di Fakultas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r>
              <a:tr h="288925">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TS-1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2016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TS-2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2015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TS-3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2014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dst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 … …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vMerge="1">
                  <a:txBody>
                    <a:bodyPr/>
                    <a:lstStyle/>
                    <a:p>
                      <a:endParaRPr lang="en-GB"/>
                    </a:p>
                  </a:txBody>
                  <a:tcPr/>
                </a:tc>
              </a:tr>
              <a:tr h="0">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Jabatan Fungsional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Asisten Ahli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Lektor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Lektor Kepala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975">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Guru Besar/Profesor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Pendidikan Tertinggi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S1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43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43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S2/Profesi/Sp-1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43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43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S3/Sp-2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94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Times New Roman" panose="02020603050405020304" pitchFamily="18" charset="0"/>
                        </a:rPr>
                        <a:t>94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544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228" y="169476"/>
            <a:ext cx="8073429" cy="1384995"/>
          </a:xfrm>
          <a:prstGeom prst="rect">
            <a:avLst/>
          </a:prstGeom>
        </p:spPr>
        <p:txBody>
          <a:bodyPr wrap="none">
            <a:spAutoFit/>
          </a:bodyPr>
          <a:lstStyle/>
          <a:p>
            <a:pPr algn="ctr"/>
            <a:r>
              <a:rPr lang="en-US" sz="2800" dirty="0" smtClean="0"/>
              <a:t>Penggantian Dan Perekrutan Serta Pengembangan </a:t>
            </a:r>
          </a:p>
          <a:p>
            <a:pPr algn="ctr"/>
            <a:r>
              <a:rPr lang="en-US" sz="2800" dirty="0" smtClean="0"/>
              <a:t>Dosen Tetap Yang Bidang Keahliannya </a:t>
            </a:r>
          </a:p>
          <a:p>
            <a:pPr algn="ctr"/>
            <a:r>
              <a:rPr lang="en-US" sz="2800" dirty="0" smtClean="0"/>
              <a:t>Sesuai Dengan Program Studi Pada Fakultas</a:t>
            </a:r>
            <a:endParaRPr lang="id-ID" sz="2800" u="sng" dirty="0"/>
          </a:p>
        </p:txBody>
      </p:sp>
      <p:graphicFrame>
        <p:nvGraphicFramePr>
          <p:cNvPr id="5" name="Table 4"/>
          <p:cNvGraphicFramePr>
            <a:graphicFrameLocks noGrp="1"/>
          </p:cNvGraphicFramePr>
          <p:nvPr>
            <p:extLst>
              <p:ext uri="{D42A27DB-BD31-4B8C-83A1-F6EECF244321}">
                <p14:modId xmlns:p14="http://schemas.microsoft.com/office/powerpoint/2010/main" val="421327274"/>
              </p:ext>
            </p:extLst>
          </p:nvPr>
        </p:nvGraphicFramePr>
        <p:xfrm>
          <a:off x="1547664" y="2204864"/>
          <a:ext cx="5850890" cy="3555114"/>
        </p:xfrm>
        <a:graphic>
          <a:graphicData uri="http://schemas.openxmlformats.org/drawingml/2006/table">
            <a:tbl>
              <a:tblPr firstRow="1" firstCol="1" lastRow="1" lastCol="1" bandRow="1" bandCol="1"/>
              <a:tblGrid>
                <a:gridCol w="400050"/>
                <a:gridCol w="1694815"/>
                <a:gridCol w="714375"/>
                <a:gridCol w="715010"/>
                <a:gridCol w="715010"/>
                <a:gridCol w="713740"/>
                <a:gridCol w="897890"/>
              </a:tblGrid>
              <a:tr h="420370">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No.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Hal</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TS-1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2016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TS-2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2015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TS-3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2014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dst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 … …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Total di Fakultas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5">
                      <a:fgClr>
                        <a:srgbClr val="FFFFFF"/>
                      </a:fgClr>
                      <a:bgClr>
                        <a:srgbClr val="BFBFBF"/>
                      </a:bgClr>
                    </a:pattFill>
                  </a:tcPr>
                </a:tc>
              </a:tr>
              <a:tr h="0">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Banyaknya dosen pensiun/berhenti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Banyaknya perekrutan dosen baru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Banyaknya dosen tugas belajar S2/Sp-1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Banyaknya dosen tugas belajar S3/Sp-2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81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166843"/>
            <a:ext cx="7992888" cy="4524315"/>
          </a:xfrm>
          <a:prstGeom prst="rect">
            <a:avLst/>
          </a:prstGeom>
        </p:spPr>
        <p:txBody>
          <a:bodyPr wrap="square">
            <a:spAutoFit/>
          </a:bodyPr>
          <a:lstStyle/>
          <a:p>
            <a:pPr algn="just"/>
            <a:r>
              <a:rPr lang="gsw-FR" sz="2400" dirty="0">
                <a:latin typeface="Arial" panose="020B0604020202020204" pitchFamily="34" charset="0"/>
                <a:ea typeface="Times New Roman" panose="02020603050405020304" pitchFamily="18" charset="0"/>
                <a:cs typeface="Times New Roman" panose="02020603050405020304" pitchFamily="18" charset="0"/>
              </a:rPr>
              <a:t>Sebagai bentuk komitmennya terhadap pengembangan dan peningkatan sumber daya manusia, Prodi Ilmu Politik Fakultas Ilmu Sosial dan Ilmu Politik Universitas Jambi, dalam </a:t>
            </a:r>
            <a:r>
              <a:rPr lang="id-ID" sz="2400" dirty="0">
                <a:latin typeface="Arial" panose="020B0604020202020204" pitchFamily="34" charset="0"/>
                <a:ea typeface="Times New Roman" panose="02020603050405020304" pitchFamily="18" charset="0"/>
                <a:cs typeface="Times New Roman" panose="02020603050405020304" pitchFamily="18" charset="0"/>
              </a:rPr>
              <a:t>tiga</a:t>
            </a:r>
            <a:r>
              <a:rPr lang="gsw-FR" sz="2400" dirty="0">
                <a:latin typeface="Arial" panose="020B0604020202020204" pitchFamily="34" charset="0"/>
                <a:ea typeface="Times New Roman" panose="02020603050405020304" pitchFamily="18" charset="0"/>
                <a:cs typeface="Times New Roman" panose="02020603050405020304" pitchFamily="18" charset="0"/>
              </a:rPr>
              <a:t> tahun terakhir, telah beberapa kali mengirim dosen untuk mengikuti seminar, </a:t>
            </a:r>
            <a:r>
              <a:rPr lang="gsw-FR" sz="2400" i="1" dirty="0">
                <a:latin typeface="Arial" panose="020B0604020202020204" pitchFamily="34" charset="0"/>
                <a:ea typeface="Times New Roman" panose="02020603050405020304" pitchFamily="18" charset="0"/>
                <a:cs typeface="Times New Roman" panose="02020603050405020304" pitchFamily="18" charset="0"/>
              </a:rPr>
              <a:t>workshop,</a:t>
            </a:r>
            <a:r>
              <a:rPr lang="gsw-FR" sz="2400" dirty="0">
                <a:latin typeface="Arial" panose="020B0604020202020204" pitchFamily="34" charset="0"/>
                <a:ea typeface="Times New Roman" panose="02020603050405020304" pitchFamily="18" charset="0"/>
                <a:cs typeface="Times New Roman" panose="02020603050405020304" pitchFamily="18" charset="0"/>
              </a:rPr>
              <a:t> dan pelatihan baik sebagai peserta maupun pembicara. Fakultas Ilmu Sosial dan Ilmu Politik Universitas Jambi</a:t>
            </a:r>
            <a:r>
              <a:rPr lang="en-GB" sz="2400" dirty="0">
                <a:latin typeface="Arial" panose="020B0604020202020204" pitchFamily="34" charset="0"/>
                <a:ea typeface="Times New Roman" panose="02020603050405020304" pitchFamily="18" charset="0"/>
                <a:cs typeface="Times New Roman" panose="02020603050405020304" pitchFamily="18" charset="0"/>
              </a:rPr>
              <a:t> juga akan merekrut beberapa dosen baru sesuai dengan bidang keahliannya dengan status dosen tetap dan dosen luar biasa. Selain itu juga  mengadakan kegiatan sendiri di lingkungan </a:t>
            </a:r>
            <a:r>
              <a:rPr lang="gsw-FR" sz="2400" dirty="0">
                <a:latin typeface="Arial" panose="020B0604020202020204" pitchFamily="34" charset="0"/>
                <a:ea typeface="Times New Roman" panose="02020603050405020304" pitchFamily="18" charset="0"/>
                <a:cs typeface="Times New Roman" panose="02020603050405020304" pitchFamily="18" charset="0"/>
              </a:rPr>
              <a:t>Fakultas Ilmu Sosial dan Ilmu Politik Universitas Jambi</a:t>
            </a:r>
            <a:endParaRPr lang="en-GB" sz="2400" dirty="0"/>
          </a:p>
        </p:txBody>
      </p:sp>
    </p:spTree>
    <p:extLst>
      <p:ext uri="{BB962C8B-B14F-4D97-AF65-F5344CB8AC3E}">
        <p14:creationId xmlns:p14="http://schemas.microsoft.com/office/powerpoint/2010/main" val="384260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3780" y="169476"/>
            <a:ext cx="4428328" cy="646331"/>
          </a:xfrm>
          <a:prstGeom prst="rect">
            <a:avLst/>
          </a:prstGeom>
        </p:spPr>
        <p:txBody>
          <a:bodyPr wrap="none">
            <a:spAutoFit/>
          </a:bodyPr>
          <a:lstStyle/>
          <a:p>
            <a:pPr algn="ctr"/>
            <a:r>
              <a:rPr lang="en-US" sz="3600" dirty="0"/>
              <a:t>Tenaga kependidikan</a:t>
            </a:r>
            <a:endParaRPr lang="id-ID" sz="3600" u="sng" dirty="0"/>
          </a:p>
        </p:txBody>
      </p:sp>
      <p:graphicFrame>
        <p:nvGraphicFramePr>
          <p:cNvPr id="7" name="Table 6"/>
          <p:cNvGraphicFramePr>
            <a:graphicFrameLocks noGrp="1"/>
          </p:cNvGraphicFramePr>
          <p:nvPr>
            <p:extLst>
              <p:ext uri="{D42A27DB-BD31-4B8C-83A1-F6EECF244321}">
                <p14:modId xmlns:p14="http://schemas.microsoft.com/office/powerpoint/2010/main" val="3116749331"/>
              </p:ext>
            </p:extLst>
          </p:nvPr>
        </p:nvGraphicFramePr>
        <p:xfrm>
          <a:off x="179514" y="815807"/>
          <a:ext cx="8784974" cy="3883513"/>
        </p:xfrm>
        <a:graphic>
          <a:graphicData uri="http://schemas.openxmlformats.org/drawingml/2006/table">
            <a:tbl>
              <a:tblPr firstRow="1" firstCol="1" lastRow="1" lastCol="1" bandRow="1" bandCol="1"/>
              <a:tblGrid>
                <a:gridCol w="543545"/>
                <a:gridCol w="1985362"/>
                <a:gridCol w="543545"/>
                <a:gridCol w="465895"/>
                <a:gridCol w="543545"/>
                <a:gridCol w="465895"/>
                <a:gridCol w="465895"/>
                <a:gridCol w="465895"/>
                <a:gridCol w="465895"/>
                <a:gridCol w="931790"/>
                <a:gridCol w="1907712"/>
              </a:tblGrid>
              <a:tr h="427328">
                <a:tc rowSpan="2">
                  <a:txBody>
                    <a:bodyPr/>
                    <a:lstStyle/>
                    <a:p>
                      <a:pPr algn="ctr">
                        <a:lnSpc>
                          <a:spcPct val="115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No.</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Jenis Tenaga Kependidikan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Jumlah Tenaga Kependidikan dengan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Pendidikan Terakhir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Unit Kerja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27328">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S3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S2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S1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D4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D3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D2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D1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SMA/SMK</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GB"/>
                    </a:p>
                  </a:txBody>
                  <a:tcPr/>
                </a:tc>
              </a:tr>
              <a:tr h="213664">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(11)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25">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Pustakawan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FFFFFF"/>
                      </a:fgClr>
                      <a:bgClr>
                        <a:srgbClr val="B4B4B4"/>
                      </a:bgClr>
                    </a:pattFill>
                  </a:tcPr>
                </a:tc>
                <a:tc>
                  <a:txBody>
                    <a:bodyPr/>
                    <a:lstStyle/>
                    <a:p>
                      <a:pPr algn="just">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Universitas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851">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Teknisi</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Unit Tenaga Kependidikan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851">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Administrasi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Unit Tenaga Kependidikan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851">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Keuangan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Unit Tenaga Kependidikan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851">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Kebersihan &amp; Perlengkapan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Unit Tenaga Kependidikan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64">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Lainnya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90" marR="6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288032" y="4976008"/>
            <a:ext cx="8532440" cy="1477328"/>
          </a:xfrm>
          <a:prstGeom prst="rect">
            <a:avLst/>
          </a:prstGeom>
        </p:spPr>
        <p:txBody>
          <a:bodyPr wrap="square">
            <a:spAutoFit/>
          </a:bodyPr>
          <a:lstStyle/>
          <a:p>
            <a:pPr algn="just"/>
            <a:r>
              <a:rPr lang="en-US" dirty="0" smtClean="0">
                <a:latin typeface="Arial" panose="020B0604020202020204" pitchFamily="34" charset="0"/>
                <a:ea typeface="Times New Roman" panose="02020603050405020304" pitchFamily="18" charset="0"/>
              </a:rPr>
              <a:t>Dalam </a:t>
            </a:r>
            <a:r>
              <a:rPr lang="en-US" dirty="0">
                <a:latin typeface="Arial" panose="020B0604020202020204" pitchFamily="34" charset="0"/>
                <a:ea typeface="Times New Roman" panose="02020603050405020304" pitchFamily="18" charset="0"/>
              </a:rPr>
              <a:t>upaya meningkatkan mutu kualifikasi dan kompetensi tenaga kependidikan, saat ini dilakukan dengan mengirimkan tenaga kependidikan untuk mengikuti seminar-seminar baik yang di </a:t>
            </a:r>
            <a:r>
              <a:rPr lang="id-ID" dirty="0">
                <a:latin typeface="Arial" panose="020B0604020202020204" pitchFamily="34" charset="0"/>
                <a:ea typeface="Times New Roman" panose="02020603050405020304" pitchFamily="18" charset="0"/>
              </a:rPr>
              <a:t>P</a:t>
            </a:r>
            <a:r>
              <a:rPr lang="en-US" dirty="0">
                <a:latin typeface="Arial" panose="020B0604020202020204" pitchFamily="34" charset="0"/>
                <a:ea typeface="Times New Roman" panose="02020603050405020304" pitchFamily="18" charset="0"/>
              </a:rPr>
              <a:t>rovinsi </a:t>
            </a:r>
            <a:r>
              <a:rPr lang="id-ID" dirty="0">
                <a:latin typeface="Arial" panose="020B0604020202020204" pitchFamily="34" charset="0"/>
                <a:ea typeface="Times New Roman" panose="02020603050405020304" pitchFamily="18" charset="0"/>
              </a:rPr>
              <a:t>J</a:t>
            </a:r>
            <a:r>
              <a:rPr lang="en-US" dirty="0">
                <a:latin typeface="Arial" panose="020B0604020202020204" pitchFamily="34" charset="0"/>
                <a:ea typeface="Times New Roman" panose="02020603050405020304" pitchFamily="18" charset="0"/>
              </a:rPr>
              <a:t>ambi maupun di luar </a:t>
            </a:r>
            <a:r>
              <a:rPr lang="id-ID" dirty="0">
                <a:latin typeface="Arial" panose="020B0604020202020204" pitchFamily="34" charset="0"/>
                <a:ea typeface="Times New Roman" panose="02020603050405020304" pitchFamily="18" charset="0"/>
              </a:rPr>
              <a:t>P</a:t>
            </a:r>
            <a:r>
              <a:rPr lang="en-US" dirty="0">
                <a:latin typeface="Arial" panose="020B0604020202020204" pitchFamily="34" charset="0"/>
                <a:ea typeface="Times New Roman" panose="02020603050405020304" pitchFamily="18" charset="0"/>
              </a:rPr>
              <a:t>rovinsi </a:t>
            </a:r>
            <a:r>
              <a:rPr lang="id-ID" dirty="0">
                <a:latin typeface="Arial" panose="020B0604020202020204" pitchFamily="34" charset="0"/>
                <a:ea typeface="Times New Roman" panose="02020603050405020304" pitchFamily="18" charset="0"/>
              </a:rPr>
              <a:t>J</a:t>
            </a:r>
            <a:r>
              <a:rPr lang="en-US" dirty="0">
                <a:latin typeface="Arial" panose="020B0604020202020204" pitchFamily="34" charset="0"/>
                <a:ea typeface="Times New Roman" panose="02020603050405020304" pitchFamily="18" charset="0"/>
              </a:rPr>
              <a:t>ambi, serta dengan mengirimkan tenaga kependidikan untuk mengikuti pelatihan dan workshop yang diselenggarakan oleh Universitas Jambi</a:t>
            </a:r>
            <a:endParaRPr lang="en-GB" dirty="0"/>
          </a:p>
        </p:txBody>
      </p:sp>
    </p:spTree>
    <p:extLst>
      <p:ext uri="{BB962C8B-B14F-4D97-AF65-F5344CB8AC3E}">
        <p14:creationId xmlns:p14="http://schemas.microsoft.com/office/powerpoint/2010/main" val="30436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407" y="129406"/>
            <a:ext cx="8856984" cy="1077218"/>
          </a:xfrm>
          <a:prstGeom prst="rect">
            <a:avLst/>
          </a:prstGeom>
          <a:ln w="19050">
            <a:solidFill>
              <a:srgbClr val="FF0000"/>
            </a:solidFill>
          </a:ln>
        </p:spPr>
        <p:txBody>
          <a:bodyPr wrap="square">
            <a:spAutoFit/>
          </a:bodyPr>
          <a:lstStyle/>
          <a:p>
            <a:pPr algn="ctr"/>
            <a:r>
              <a:rPr lang="id-ID" sz="3200" b="1" cap="all" dirty="0" smtClean="0"/>
              <a:t>Kurikulum</a:t>
            </a:r>
            <a:r>
              <a:rPr lang="id-ID" sz="3200" b="1" cap="all" dirty="0"/>
              <a:t>, </a:t>
            </a:r>
            <a:r>
              <a:rPr lang="id-ID" sz="3200" b="1" cap="all" dirty="0" smtClean="0"/>
              <a:t>Pembelajaran dan </a:t>
            </a:r>
            <a:r>
              <a:rPr lang="id-ID" sz="3200" b="1" cap="all" dirty="0"/>
              <a:t>Suasana Akademik</a:t>
            </a:r>
            <a:endParaRPr lang="id-ID" sz="3200" b="1" dirty="0"/>
          </a:p>
        </p:txBody>
      </p:sp>
      <p:sp>
        <p:nvSpPr>
          <p:cNvPr id="5" name="Rectangle 4"/>
          <p:cNvSpPr/>
          <p:nvPr/>
        </p:nvSpPr>
        <p:spPr>
          <a:xfrm>
            <a:off x="194320" y="1268760"/>
            <a:ext cx="1378904" cy="461665"/>
          </a:xfrm>
          <a:prstGeom prst="rect">
            <a:avLst/>
          </a:prstGeom>
        </p:spPr>
        <p:txBody>
          <a:bodyPr wrap="none">
            <a:spAutoFit/>
          </a:bodyPr>
          <a:lstStyle/>
          <a:p>
            <a:r>
              <a:rPr lang="id-ID" sz="2400" b="1" dirty="0" smtClean="0">
                <a:latin typeface="Monotype Corsiva" pitchFamily="66" charset="0"/>
              </a:rPr>
              <a:t>Kurikulum</a:t>
            </a:r>
            <a:endParaRPr lang="id-ID" sz="2400" dirty="0">
              <a:latin typeface="Monotype Corsiva" pitchFamily="66" charset="0"/>
            </a:endParaRPr>
          </a:p>
        </p:txBody>
      </p:sp>
      <p:sp>
        <p:nvSpPr>
          <p:cNvPr id="6" name="Rectangle 5"/>
          <p:cNvSpPr/>
          <p:nvPr/>
        </p:nvSpPr>
        <p:spPr>
          <a:xfrm>
            <a:off x="194319" y="1628800"/>
            <a:ext cx="8854071" cy="2246769"/>
          </a:xfrm>
          <a:prstGeom prst="rect">
            <a:avLst/>
          </a:prstGeom>
        </p:spPr>
        <p:txBody>
          <a:bodyPr wrap="square">
            <a:spAutoFit/>
          </a:bodyPr>
          <a:lstStyle/>
          <a:p>
            <a:pPr marL="228600" indent="-228600" algn="just">
              <a:spcAft>
                <a:spcPts val="0"/>
              </a:spcAft>
              <a:buFont typeface="+mj-lt"/>
              <a:buAutoNum type="arabicPeriod"/>
            </a:pPr>
            <a:r>
              <a:rPr lang="id-ID" sz="1400" dirty="0">
                <a:ea typeface="Times New Roman" panose="02020603050405020304" pitchFamily="18" charset="0"/>
                <a:cs typeface="Arial" panose="020B0604020202020204" pitchFamily="34" charset="0"/>
              </a:rPr>
              <a:t>Setiap 4 tahun sekali, Fakultas Ilmu Sosial dan Ilmu Politik Universitas Jambi mengadakan peninjauan dan </a:t>
            </a:r>
            <a:r>
              <a:rPr lang="id-ID" sz="1400" dirty="0" smtClean="0">
                <a:ea typeface="Times New Roman" panose="02020603050405020304" pitchFamily="18" charset="0"/>
                <a:cs typeface="Arial" panose="020B0604020202020204" pitchFamily="34" charset="0"/>
              </a:rPr>
              <a:t>pengembangan</a:t>
            </a:r>
            <a:r>
              <a:rPr lang="en-GB" sz="1400" dirty="0" smtClean="0">
                <a:ea typeface="Times New Roman" panose="02020603050405020304" pitchFamily="18" charset="0"/>
                <a:cs typeface="Arial" panose="020B0604020202020204" pitchFamily="34" charset="0"/>
              </a:rPr>
              <a:t> </a:t>
            </a:r>
            <a:r>
              <a:rPr lang="id-ID" sz="1400" dirty="0" smtClean="0">
                <a:ea typeface="Times New Roman" panose="02020603050405020304" pitchFamily="18" charset="0"/>
                <a:cs typeface="Arial" panose="020B0604020202020204" pitchFamily="34" charset="0"/>
              </a:rPr>
              <a:t>kurikulum</a:t>
            </a:r>
            <a:r>
              <a:rPr lang="id-ID" sz="1400" dirty="0">
                <a:ea typeface="Times New Roman" panose="02020603050405020304" pitchFamily="18" charset="0"/>
                <a:cs typeface="Arial" panose="020B0604020202020204" pitchFamily="34" charset="0"/>
              </a:rPr>
              <a:t>. Adapun kegiatannya terdiri dari: menghadirkan ahli di setiap prodi serta lokakarya </a:t>
            </a:r>
            <a:r>
              <a:rPr lang="id-ID" sz="1400" dirty="0" smtClean="0">
                <a:ea typeface="Times New Roman" panose="02020603050405020304" pitchFamily="18" charset="0"/>
                <a:cs typeface="Arial" panose="020B0604020202020204" pitchFamily="34" charset="0"/>
              </a:rPr>
              <a:t>kurikulum.</a:t>
            </a:r>
            <a:endParaRPr lang="en-GB" sz="1400" dirty="0" smtClean="0">
              <a:ea typeface="Times New Roman" panose="02020603050405020304" pitchFamily="18" charset="0"/>
              <a:cs typeface="Times New Roman" panose="02020603050405020304" pitchFamily="18" charset="0"/>
            </a:endParaRPr>
          </a:p>
          <a:p>
            <a:pPr marL="228600" indent="-228600" algn="just">
              <a:spcAft>
                <a:spcPts val="0"/>
              </a:spcAft>
              <a:buFont typeface="+mj-lt"/>
              <a:buAutoNum type="arabicPeriod"/>
            </a:pPr>
            <a:r>
              <a:rPr lang="id-ID" sz="1400" dirty="0" smtClean="0">
                <a:ea typeface="Times New Roman" panose="02020603050405020304" pitchFamily="18" charset="0"/>
                <a:cs typeface="Arial" panose="020B0604020202020204" pitchFamily="34" charset="0"/>
              </a:rPr>
              <a:t>Dekan </a:t>
            </a:r>
            <a:r>
              <a:rPr lang="id-ID" sz="1400" dirty="0">
                <a:ea typeface="Times New Roman" panose="02020603050405020304" pitchFamily="18" charset="0"/>
                <a:cs typeface="Arial" panose="020B0604020202020204" pitchFamily="34" charset="0"/>
              </a:rPr>
              <a:t>menyusun kepanitiaan penyusunan kurikulum. </a:t>
            </a:r>
            <a:endParaRPr lang="en-GB" sz="1400" dirty="0" smtClean="0">
              <a:ea typeface="Times New Roman" panose="02020603050405020304" pitchFamily="18" charset="0"/>
              <a:cs typeface="Times New Roman" panose="02020603050405020304" pitchFamily="18" charset="0"/>
            </a:endParaRPr>
          </a:p>
          <a:p>
            <a:pPr marL="228600" indent="-228600" algn="just">
              <a:spcAft>
                <a:spcPts val="0"/>
              </a:spcAft>
              <a:buFont typeface="+mj-lt"/>
              <a:buAutoNum type="arabicPeriod"/>
            </a:pPr>
            <a:r>
              <a:rPr lang="id-ID" sz="1400" dirty="0" smtClean="0">
                <a:ea typeface="Times New Roman" panose="02020603050405020304" pitchFamily="18" charset="0"/>
                <a:cs typeface="Arial" panose="020B0604020202020204" pitchFamily="34" charset="0"/>
              </a:rPr>
              <a:t>Panitia </a:t>
            </a:r>
            <a:r>
              <a:rPr lang="id-ID" sz="1400" dirty="0">
                <a:ea typeface="Times New Roman" panose="02020603050405020304" pitchFamily="18" charset="0"/>
                <a:cs typeface="Arial" panose="020B0604020202020204" pitchFamily="34" charset="0"/>
              </a:rPr>
              <a:t>yang dibentuk memberikan tugas kepada prodi yang melakukan peninjauan kurikulum untuk melaksanakan diskusi internal terkait rencana peninjauan kurikulum yang akan </a:t>
            </a:r>
            <a:r>
              <a:rPr lang="id-ID" sz="1400" dirty="0" smtClean="0">
                <a:ea typeface="Times New Roman" panose="02020603050405020304" pitchFamily="18" charset="0"/>
                <a:cs typeface="Arial" panose="020B0604020202020204" pitchFamily="34" charset="0"/>
              </a:rPr>
              <a:t>dilaksanakan.</a:t>
            </a:r>
            <a:endParaRPr lang="en-GB" sz="1400" dirty="0" smtClean="0">
              <a:ea typeface="Times New Roman" panose="02020603050405020304" pitchFamily="18" charset="0"/>
              <a:cs typeface="Times New Roman" panose="02020603050405020304" pitchFamily="18" charset="0"/>
            </a:endParaRPr>
          </a:p>
          <a:p>
            <a:pPr marL="228600" indent="-228600" algn="just">
              <a:spcAft>
                <a:spcPts val="0"/>
              </a:spcAft>
              <a:buFont typeface="+mj-lt"/>
              <a:buAutoNum type="arabicPeriod"/>
            </a:pPr>
            <a:r>
              <a:rPr lang="id-ID" sz="1400" dirty="0" smtClean="0">
                <a:ea typeface="Times New Roman" panose="02020603050405020304" pitchFamily="18" charset="0"/>
                <a:cs typeface="Arial" panose="020B0604020202020204" pitchFamily="34" charset="0"/>
              </a:rPr>
              <a:t>Hasil </a:t>
            </a:r>
            <a:r>
              <a:rPr lang="id-ID" sz="1400" dirty="0">
                <a:ea typeface="Times New Roman" panose="02020603050405020304" pitchFamily="18" charset="0"/>
                <a:cs typeface="Arial" panose="020B0604020202020204" pitchFamily="34" charset="0"/>
              </a:rPr>
              <a:t>diskusi tersebut kemudian diserahkan kepada tim panitia dan selanjutnya menjadi bahan lokakarya kurikulum di tingkat Fakultas</a:t>
            </a:r>
            <a:r>
              <a:rPr lang="id-ID" sz="1400" dirty="0" smtClean="0">
                <a:ea typeface="Times New Roman" panose="02020603050405020304" pitchFamily="18" charset="0"/>
                <a:cs typeface="Arial" panose="020B0604020202020204" pitchFamily="34" charset="0"/>
              </a:rPr>
              <a:t>.</a:t>
            </a:r>
            <a:endParaRPr lang="en-GB" sz="1400" dirty="0" smtClean="0">
              <a:ea typeface="Times New Roman" panose="02020603050405020304" pitchFamily="18" charset="0"/>
              <a:cs typeface="Times New Roman" panose="02020603050405020304" pitchFamily="18" charset="0"/>
            </a:endParaRPr>
          </a:p>
          <a:p>
            <a:pPr marL="228600" indent="-228600" algn="just">
              <a:spcAft>
                <a:spcPts val="0"/>
              </a:spcAft>
              <a:buFont typeface="+mj-lt"/>
              <a:buAutoNum type="arabicPeriod"/>
            </a:pPr>
            <a:r>
              <a:rPr lang="id-ID" sz="1400" dirty="0" smtClean="0">
                <a:ea typeface="Times New Roman" panose="02020603050405020304" pitchFamily="18" charset="0"/>
                <a:cs typeface="Arial" panose="020B0604020202020204" pitchFamily="34" charset="0"/>
              </a:rPr>
              <a:t> </a:t>
            </a:r>
            <a:r>
              <a:rPr lang="id-ID" sz="1400" dirty="0">
                <a:ea typeface="Times New Roman" panose="02020603050405020304" pitchFamily="18" charset="0"/>
                <a:cs typeface="Arial" panose="020B0604020202020204" pitchFamily="34" charset="0"/>
              </a:rPr>
              <a:t>Fakultas memfasilitasi kegiatan lokakarya kurikulum dengan menghadirkan semua </a:t>
            </a:r>
            <a:r>
              <a:rPr lang="id-ID" sz="1400" i="1" dirty="0" smtClean="0">
                <a:ea typeface="Times New Roman" panose="02020603050405020304" pitchFamily="18" charset="0"/>
                <a:cs typeface="Arial" panose="020B0604020202020204" pitchFamily="34" charset="0"/>
              </a:rPr>
              <a:t>stakeholder.</a:t>
            </a:r>
            <a:endParaRPr lang="en-GB" sz="1400" dirty="0" smtClean="0">
              <a:ea typeface="Times New Roman" panose="02020603050405020304" pitchFamily="18" charset="0"/>
              <a:cs typeface="Times New Roman" panose="02020603050405020304" pitchFamily="18" charset="0"/>
            </a:endParaRPr>
          </a:p>
          <a:p>
            <a:pPr marL="228600" indent="-228600" algn="just">
              <a:spcAft>
                <a:spcPts val="0"/>
              </a:spcAft>
              <a:buFont typeface="+mj-lt"/>
              <a:buAutoNum type="arabicPeriod"/>
            </a:pPr>
            <a:r>
              <a:rPr lang="id-ID" sz="1400" dirty="0" smtClean="0">
                <a:ea typeface="Times New Roman" panose="02020603050405020304" pitchFamily="18" charset="0"/>
                <a:cs typeface="Arial" panose="020B0604020202020204" pitchFamily="34" charset="0"/>
              </a:rPr>
              <a:t>Hasil </a:t>
            </a:r>
            <a:r>
              <a:rPr lang="id-ID" sz="1400" dirty="0">
                <a:ea typeface="Times New Roman" panose="02020603050405020304" pitchFamily="18" charset="0"/>
                <a:cs typeface="Arial" panose="020B0604020202020204" pitchFamily="34" charset="0"/>
              </a:rPr>
              <a:t>lokakarya diajukan Fakultas pada pihak universitas untuk kemudian disahkan.</a:t>
            </a:r>
            <a:endParaRPr lang="en-GB" sz="1400" dirty="0">
              <a:effectLst/>
              <a:ea typeface="Times New Roman" panose="02020603050405020304" pitchFamily="18" charset="0"/>
              <a:cs typeface="Times New Roman" panose="02020603050405020304" pitchFamily="18" charset="0"/>
            </a:endParaRPr>
          </a:p>
        </p:txBody>
      </p:sp>
      <p:sp>
        <p:nvSpPr>
          <p:cNvPr id="7" name="Rectangle 6"/>
          <p:cNvSpPr/>
          <p:nvPr/>
        </p:nvSpPr>
        <p:spPr>
          <a:xfrm>
            <a:off x="-756592" y="3831431"/>
            <a:ext cx="2568332" cy="461665"/>
          </a:xfrm>
          <a:prstGeom prst="rect">
            <a:avLst/>
          </a:prstGeom>
        </p:spPr>
        <p:txBody>
          <a:bodyPr wrap="none">
            <a:spAutoFit/>
          </a:bodyPr>
          <a:lstStyle/>
          <a:p>
            <a:pPr lvl="2"/>
            <a:r>
              <a:rPr lang="en-US" sz="2400" b="1" dirty="0" smtClean="0">
                <a:latin typeface="Monotype Corsiva" pitchFamily="66" charset="0"/>
              </a:rPr>
              <a:t>Pembelajaran</a:t>
            </a:r>
            <a:endParaRPr lang="id-ID" sz="2800" dirty="0">
              <a:latin typeface="Monotype Corsiva" pitchFamily="66" charset="0"/>
            </a:endParaRPr>
          </a:p>
        </p:txBody>
      </p:sp>
      <p:sp>
        <p:nvSpPr>
          <p:cNvPr id="9" name="Rectangle 8"/>
          <p:cNvSpPr/>
          <p:nvPr/>
        </p:nvSpPr>
        <p:spPr>
          <a:xfrm>
            <a:off x="194320" y="4333160"/>
            <a:ext cx="8854070" cy="2031325"/>
          </a:xfrm>
          <a:prstGeom prst="rect">
            <a:avLst/>
          </a:prstGeom>
        </p:spPr>
        <p:txBody>
          <a:bodyPr wrap="square">
            <a:spAutoFit/>
          </a:bodyPr>
          <a:lstStyle/>
          <a:p>
            <a:pPr marL="342900" indent="-342900" algn="just">
              <a:buAutoNum type="arabicPeriod"/>
            </a:pPr>
            <a:r>
              <a:rPr lang="id-ID" sz="1400" dirty="0" smtClean="0"/>
              <a:t>Semua </a:t>
            </a:r>
            <a:r>
              <a:rPr lang="id-ID" sz="1400" dirty="0"/>
              <a:t>dosen pengampu mata kuliah diwajibkan melengkapi RPS sebagai acuan penyelenggaraan perkuliahan sebelum semester baru </a:t>
            </a:r>
            <a:r>
              <a:rPr lang="id-ID" sz="1400" dirty="0" smtClean="0"/>
              <a:t>dimulai.</a:t>
            </a:r>
            <a:endParaRPr lang="en-GB" sz="1400" dirty="0"/>
          </a:p>
          <a:p>
            <a:pPr marL="342900" indent="-342900" algn="just">
              <a:buAutoNum type="arabicPeriod"/>
            </a:pPr>
            <a:r>
              <a:rPr lang="id-ID" sz="1400" dirty="0" smtClean="0"/>
              <a:t>Evaluasi </a:t>
            </a:r>
            <a:r>
              <a:rPr lang="id-ID" sz="1400" dirty="0"/>
              <a:t>terhadap pelaksanaan perkuliahan dilakukan berdasarkan jumlah tatap muka. Jika dosen pengampu belum melaksanakan kewajibannya dengan baik, maka Fakultas memberikan peringatan pada dosen tersebut untuk memberikan kuliah </a:t>
            </a:r>
            <a:r>
              <a:rPr lang="id-ID" sz="1400" dirty="0" smtClean="0"/>
              <a:t>tambahan.</a:t>
            </a:r>
            <a:endParaRPr lang="en-GB" sz="1400" dirty="0"/>
          </a:p>
          <a:p>
            <a:pPr marL="342900" indent="-342900" algn="just">
              <a:buAutoNum type="arabicPeriod"/>
            </a:pPr>
            <a:r>
              <a:rPr lang="id-ID" sz="1400" dirty="0" smtClean="0"/>
              <a:t>Pada </a:t>
            </a:r>
            <a:r>
              <a:rPr lang="id-ID" sz="1400" dirty="0"/>
              <a:t>saat menjelang dilaksanakannya UAS, pihak Fakultas menyebarkan kuisoner evaluasi kepuasan pembelajaran yang diisi oleh mahasiswa peserta kuliah. Hal ini dilakukan Fakultas untuk dapat mengetahui kualitas masing-masing dosen yang ada. Sehingga, hasilnya bisa digunakan untuk perbaikan kinerja masing-masing dosen pada semester berikutnya. </a:t>
            </a:r>
            <a:endParaRPr lang="en-GB" sz="1400" dirty="0"/>
          </a:p>
        </p:txBody>
      </p:sp>
    </p:spTree>
    <p:extLst>
      <p:ext uri="{BB962C8B-B14F-4D97-AF65-F5344CB8AC3E}">
        <p14:creationId xmlns:p14="http://schemas.microsoft.com/office/powerpoint/2010/main" val="4441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6" y="417438"/>
            <a:ext cx="9144000" cy="923330"/>
          </a:xfrm>
          <a:prstGeom prst="rect">
            <a:avLst/>
          </a:prstGeom>
        </p:spPr>
        <p:txBody>
          <a:bodyPr wrap="square">
            <a:spAutoFit/>
          </a:bodyPr>
          <a:lstStyle/>
          <a:p>
            <a:pPr algn="ctr"/>
            <a:r>
              <a:rPr lang="fi-FI" sz="5400" b="1" dirty="0"/>
              <a:t>Suasana Akademik</a:t>
            </a:r>
            <a:endParaRPr lang="en-GB" sz="5400" b="1" dirty="0"/>
          </a:p>
        </p:txBody>
      </p:sp>
      <p:sp>
        <p:nvSpPr>
          <p:cNvPr id="5" name="Rectangle 4"/>
          <p:cNvSpPr/>
          <p:nvPr/>
        </p:nvSpPr>
        <p:spPr>
          <a:xfrm>
            <a:off x="179512" y="2136339"/>
            <a:ext cx="8784976" cy="2554545"/>
          </a:xfrm>
          <a:prstGeom prst="rect">
            <a:avLst/>
          </a:prstGeom>
        </p:spPr>
        <p:txBody>
          <a:bodyPr wrap="square">
            <a:spAutoFit/>
          </a:bodyPr>
          <a:lstStyle/>
          <a:p>
            <a:pPr marL="723900" indent="-723900">
              <a:buAutoNum type="arabicParenBoth"/>
            </a:pPr>
            <a:r>
              <a:rPr lang="fi-FI" sz="3200" dirty="0" smtClean="0"/>
              <a:t>Kebijakan </a:t>
            </a:r>
            <a:r>
              <a:rPr lang="fi-FI" sz="3200" dirty="0"/>
              <a:t>tentang suasana akademik, </a:t>
            </a:r>
            <a:endParaRPr lang="fi-FI" sz="3200" dirty="0" smtClean="0"/>
          </a:p>
          <a:p>
            <a:pPr marL="723900" indent="-723900">
              <a:buAutoNum type="arabicParenBoth"/>
            </a:pPr>
            <a:r>
              <a:rPr lang="fi-FI" sz="3200" dirty="0" smtClean="0"/>
              <a:t>penyediaan  </a:t>
            </a:r>
            <a:r>
              <a:rPr lang="fi-FI" sz="3200" dirty="0"/>
              <a:t>prasarana dan </a:t>
            </a:r>
            <a:r>
              <a:rPr lang="fi-FI" sz="3200" dirty="0" smtClean="0"/>
              <a:t>sarana</a:t>
            </a:r>
            <a:endParaRPr lang="fi-FI" sz="3200" dirty="0"/>
          </a:p>
          <a:p>
            <a:pPr marL="723900" indent="-723900">
              <a:buAutoNum type="arabicParenBoth"/>
            </a:pPr>
            <a:r>
              <a:rPr lang="fi-FI" sz="3200" dirty="0" smtClean="0"/>
              <a:t>dukungan </a:t>
            </a:r>
            <a:r>
              <a:rPr lang="fi-FI" sz="3200" dirty="0"/>
              <a:t>dana, dan </a:t>
            </a:r>
            <a:endParaRPr lang="fi-FI" sz="3200" dirty="0"/>
          </a:p>
          <a:p>
            <a:pPr marL="723900" indent="-723900">
              <a:buAutoNum type="arabicParenBoth"/>
            </a:pPr>
            <a:r>
              <a:rPr lang="fi-FI" sz="3200" dirty="0" smtClean="0"/>
              <a:t>kegiatan </a:t>
            </a:r>
            <a:r>
              <a:rPr lang="fi-FI" sz="3200" dirty="0"/>
              <a:t>akademik di dalam dan di luar kelas.</a:t>
            </a:r>
            <a:endParaRPr lang="en-GB" sz="3200" dirty="0"/>
          </a:p>
        </p:txBody>
      </p:sp>
    </p:spTree>
    <p:extLst>
      <p:ext uri="{BB962C8B-B14F-4D97-AF65-F5344CB8AC3E}">
        <p14:creationId xmlns:p14="http://schemas.microsoft.com/office/powerpoint/2010/main" val="40309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407" y="397113"/>
            <a:ext cx="8856984" cy="1200329"/>
          </a:xfrm>
          <a:prstGeom prst="rect">
            <a:avLst/>
          </a:prstGeom>
          <a:ln w="19050">
            <a:solidFill>
              <a:srgbClr val="FF0000"/>
            </a:solidFill>
          </a:ln>
        </p:spPr>
        <p:txBody>
          <a:bodyPr wrap="square">
            <a:spAutoFit/>
          </a:bodyPr>
          <a:lstStyle/>
          <a:p>
            <a:pPr algn="ctr"/>
            <a:r>
              <a:rPr lang="en-US" sz="3600" i="1" cap="all" dirty="0" smtClean="0"/>
              <a:t>PeMBIAYAAN</a:t>
            </a:r>
            <a:r>
              <a:rPr lang="en-US" sz="3600" i="1" cap="all" dirty="0"/>
              <a:t>, Prasarana, Sarana, DAN SISTEM INFORMASI</a:t>
            </a:r>
            <a:endParaRPr lang="id-ID" sz="3600" b="1" dirty="0">
              <a:ln w="17780" cmpd="sng">
                <a:solidFill>
                  <a:srgbClr val="FFFFFF"/>
                </a:solidFill>
                <a:prstDash val="solid"/>
                <a:miter lim="800000"/>
              </a:ln>
              <a:effectLst>
                <a:outerShdw blurRad="50800" algn="tl" rotWithShape="0">
                  <a:srgbClr val="000000"/>
                </a:outerShdw>
              </a:effectLst>
              <a:latin typeface="Arial Black" pitchFamily="34" charset="0"/>
            </a:endParaRPr>
          </a:p>
        </p:txBody>
      </p:sp>
      <p:sp>
        <p:nvSpPr>
          <p:cNvPr id="5" name="Rectangle 4"/>
          <p:cNvSpPr/>
          <p:nvPr/>
        </p:nvSpPr>
        <p:spPr>
          <a:xfrm>
            <a:off x="2806812" y="1700808"/>
            <a:ext cx="2183611" cy="523220"/>
          </a:xfrm>
          <a:prstGeom prst="rect">
            <a:avLst/>
          </a:prstGeom>
        </p:spPr>
        <p:txBody>
          <a:bodyPr wrap="none">
            <a:spAutoFit/>
          </a:bodyPr>
          <a:lstStyle/>
          <a:p>
            <a:pPr lvl="1" algn="ctr"/>
            <a:r>
              <a:rPr lang="en-US" sz="2800" b="1" dirty="0" smtClean="0">
                <a:latin typeface="Monotype Corsiva" pitchFamily="66" charset="0"/>
              </a:rPr>
              <a:t>Pembiayaan</a:t>
            </a:r>
            <a:endParaRPr lang="id-ID" sz="2800" b="1" dirty="0">
              <a:latin typeface="Monotype Corsiva"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60862679"/>
              </p:ext>
            </p:extLst>
          </p:nvPr>
        </p:nvGraphicFramePr>
        <p:xfrm>
          <a:off x="191407" y="2237076"/>
          <a:ext cx="8701073" cy="4288267"/>
        </p:xfrm>
        <a:graphic>
          <a:graphicData uri="http://schemas.openxmlformats.org/drawingml/2006/table">
            <a:tbl>
              <a:tblPr firstRow="1" firstCol="1" lastRow="1" lastCol="1" bandRow="1" bandCol="1"/>
              <a:tblGrid>
                <a:gridCol w="2016363"/>
                <a:gridCol w="2016363"/>
                <a:gridCol w="1639797"/>
                <a:gridCol w="1515166"/>
                <a:gridCol w="1513384"/>
              </a:tblGrid>
              <a:tr h="252251">
                <a:tc rowSpan="2">
                  <a:txBody>
                    <a:bodyPr/>
                    <a:lstStyle/>
                    <a:p>
                      <a:pPr algn="ctr">
                        <a:lnSpc>
                          <a:spcPct val="115000"/>
                        </a:lnSpc>
                        <a:spcAft>
                          <a:spcPts val="0"/>
                        </a:spcAft>
                      </a:pPr>
                      <a:r>
                        <a:rPr lang="en-US" sz="1400" b="1" dirty="0">
                          <a:effectLst/>
                          <a:latin typeface="Arial Narrow" panose="020B0606020202030204" pitchFamily="34" charset="0"/>
                          <a:ea typeface="Times New Roman" panose="02020603050405020304" pitchFamily="18" charset="0"/>
                          <a:cs typeface="Times New Roman" panose="02020603050405020304" pitchFamily="18" charset="0"/>
                        </a:rPr>
                        <a:t>Sumber Dana</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Jenis Dana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3">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Jumlah dana (juta rupiah)</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hMerge="1">
                  <a:txBody>
                    <a:bodyPr/>
                    <a:lstStyle/>
                    <a:p>
                      <a:endParaRPr lang="en-GB"/>
                    </a:p>
                  </a:txBody>
                  <a:tcPr/>
                </a:tc>
              </a:tr>
              <a:tr h="252251">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TS-2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TS-1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251">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Narrow" panose="020B060602020203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02">
                <a:tc rowSpan="4">
                  <a:txBody>
                    <a:bodyPr/>
                    <a:lstStyle/>
                    <a:p>
                      <a:pPr algn="l">
                        <a:lnSpc>
                          <a:spcPct val="115000"/>
                        </a:lnSpc>
                        <a:spcAft>
                          <a:spcPts val="0"/>
                        </a:spcAft>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PT sendiri</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Times New Roman" panose="02020603050405020304" pitchFamily="18" charset="0"/>
                        </a:rPr>
                        <a:t>UKT Prodi Ilmu Pemerintahan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1.046.611.035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1.795.321.328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2.477.747.755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vMerge="1">
                  <a:txBody>
                    <a:bodyPr/>
                    <a:lstStyle/>
                    <a:p>
                      <a:endParaRPr lang="en-GB"/>
                    </a:p>
                  </a:txBody>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Times New Roman" panose="02020603050405020304" pitchFamily="18" charset="0"/>
                        </a:rPr>
                        <a:t>UKT Prodi Ilmu Politik</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96.061.538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373.009.230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784.211.478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vMerge="1">
                  <a:txBody>
                    <a:bodyPr/>
                    <a:lstStyle/>
                    <a:p>
                      <a:endParaRPr lang="en-GB"/>
                    </a:p>
                  </a:txBody>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Penelitian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958.500.000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705.000.000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1.142.300.000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vMerge="1">
                  <a:txBody>
                    <a:bodyPr/>
                    <a:lstStyle/>
                    <a:p>
                      <a:endParaRPr lang="en-GB"/>
                    </a:p>
                  </a:txBody>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Pengabdian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346.000.000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418.000.000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360.000.000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Yayasan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rowSpan="2">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Diknas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BOPTN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52.500.000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563.600.000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172.910.000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vMerge="1">
                  <a:txBody>
                    <a:bodyPr/>
                    <a:lstStyle/>
                    <a:p>
                      <a:endParaRPr lang="en-GB"/>
                    </a:p>
                  </a:txBody>
                  <a:tcPr/>
                </a:tc>
                <a:tc>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Rupiah Murni (Gaji)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4.0</a:t>
                      </a:r>
                      <a:r>
                        <a:rPr lang="id-ID" sz="1400">
                          <a:effectLst/>
                          <a:latin typeface="Arial Narrow" panose="020B0606020202030204" pitchFamily="34" charset="0"/>
                          <a:ea typeface="Times New Roman" panose="02020603050405020304" pitchFamily="18" charset="0"/>
                          <a:cs typeface="Times New Roman" panose="02020603050405020304" pitchFamily="18" charset="0"/>
                        </a:rPr>
                        <a:t>19.724.000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4.</a:t>
                      </a:r>
                      <a:r>
                        <a:rPr lang="id-ID" sz="1400">
                          <a:effectLst/>
                          <a:latin typeface="Arial Narrow" panose="020B0606020202030204" pitchFamily="34" charset="0"/>
                          <a:ea typeface="Times New Roman" panose="02020603050405020304" pitchFamily="18" charset="0"/>
                          <a:cs typeface="Times New Roman" panose="02020603050405020304" pitchFamily="18" charset="0"/>
                        </a:rPr>
                        <a:t>437.239.040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4.</a:t>
                      </a:r>
                      <a:r>
                        <a:rPr lang="id-ID" sz="1400">
                          <a:effectLst/>
                          <a:latin typeface="Arial Narrow" panose="020B0606020202030204" pitchFamily="34" charset="0"/>
                          <a:ea typeface="Times New Roman" panose="02020603050405020304" pitchFamily="18" charset="0"/>
                          <a:cs typeface="Times New Roman" panose="02020603050405020304" pitchFamily="18" charset="0"/>
                        </a:rPr>
                        <a:t>537.991.040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02">
                <a:tc rowSpan="3">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Sumber lain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Kerjasama Dengan DPRD Batanghari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149.985.000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vMerge="1">
                  <a:txBody>
                    <a:bodyPr/>
                    <a:lstStyle/>
                    <a:p>
                      <a:endParaRPr lang="en-GB"/>
                    </a:p>
                  </a:txBody>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 Staf Ahli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144.000.000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 192.000.000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  288.000.000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vMerge="1">
                  <a:txBody>
                    <a:bodyPr/>
                    <a:lstStyle/>
                    <a:p>
                      <a:endParaRPr lang="en-GB"/>
                    </a:p>
                  </a:txBody>
                  <a:tcPr/>
                </a:tc>
                <a:tc>
                  <a:txBody>
                    <a:bodyPr/>
                    <a:lstStyle/>
                    <a:p>
                      <a:pPr algn="l">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Kerja Sama CRC</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907.244.140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375.560.340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Arial" panose="020B0604020202020204" pitchFamily="34" charset="0"/>
                        </a:rPr>
                        <a: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51">
                <a:tc gridSpan="2">
                  <a:txBody>
                    <a:bodyPr/>
                    <a:lstStyle/>
                    <a:p>
                      <a:pPr algn="l">
                        <a:lnSpc>
                          <a:spcPct val="115000"/>
                        </a:lnSpc>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Times New Roman" panose="02020603050405020304" pitchFamily="18" charset="0"/>
                        </a:rPr>
                        <a:t>7.570.640.713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a:effectLst/>
                          <a:latin typeface="Arial Narrow" panose="020B0606020202030204" pitchFamily="34" charset="0"/>
                          <a:ea typeface="Times New Roman" panose="02020603050405020304" pitchFamily="18" charset="0"/>
                          <a:cs typeface="Times New Roman" panose="02020603050405020304" pitchFamily="18" charset="0"/>
                        </a:rPr>
                        <a:t>8.859.729.938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400" dirty="0">
                          <a:effectLst/>
                          <a:latin typeface="Arial Narrow" panose="020B0606020202030204" pitchFamily="34" charset="0"/>
                          <a:ea typeface="Times New Roman" panose="02020603050405020304" pitchFamily="18" charset="0"/>
                          <a:cs typeface="Times New Roman" panose="02020603050405020304" pitchFamily="18" charset="0"/>
                        </a:rPr>
                        <a:t>9.913.145.273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67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04664"/>
            <a:ext cx="8856984" cy="830997"/>
          </a:xfrm>
          <a:prstGeom prst="rect">
            <a:avLst/>
          </a:prstGeom>
        </p:spPr>
        <p:txBody>
          <a:bodyPr wrap="square">
            <a:spAutoFit/>
          </a:bodyPr>
          <a:lstStyle/>
          <a:p>
            <a:pPr algn="ctr"/>
            <a:r>
              <a:rPr lang="fi-FI" sz="4800" b="1" dirty="0">
                <a:latin typeface="Monotype Corsiva" pitchFamily="66" charset="0"/>
              </a:rPr>
              <a:t>Penggunaan dana</a:t>
            </a:r>
            <a:endParaRPr lang="id-ID" sz="4800" b="1" dirty="0">
              <a:latin typeface="Monotype Corsiva"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85715696"/>
              </p:ext>
            </p:extLst>
          </p:nvPr>
        </p:nvGraphicFramePr>
        <p:xfrm>
          <a:off x="107504" y="1239481"/>
          <a:ext cx="8568952" cy="4158488"/>
        </p:xfrm>
        <a:graphic>
          <a:graphicData uri="http://schemas.openxmlformats.org/drawingml/2006/table">
            <a:tbl>
              <a:tblPr firstRow="1" firstCol="1" lastRow="1" lastCol="1" bandRow="1" bandCol="1"/>
              <a:tblGrid>
                <a:gridCol w="576064"/>
                <a:gridCol w="1512168"/>
                <a:gridCol w="1152128"/>
                <a:gridCol w="864096"/>
                <a:gridCol w="1296144"/>
                <a:gridCol w="864096"/>
                <a:gridCol w="1440160"/>
                <a:gridCol w="864096"/>
              </a:tblGrid>
              <a:tr h="0">
                <a:tc rowSpan="3">
                  <a:txBody>
                    <a:bodyPr/>
                    <a:lstStyle/>
                    <a:p>
                      <a:pPr algn="ctr">
                        <a:lnSpc>
                          <a:spcPct val="115000"/>
                        </a:lnSpc>
                        <a:spcAft>
                          <a:spcPts val="0"/>
                        </a:spcAft>
                      </a:pPr>
                      <a:r>
                        <a:rPr lang="fi-FI" sz="1600" b="1" dirty="0">
                          <a:effectLst/>
                          <a:latin typeface="Arial" panose="020B0604020202020204" pitchFamily="34" charset="0"/>
                          <a:ea typeface="Times New Roman" panose="02020603050405020304" pitchFamily="18" charset="0"/>
                          <a:cs typeface="Times New Roman" panose="02020603050405020304" pitchFamily="18" charset="0"/>
                        </a:rPr>
                        <a:t>No.</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3">
                  <a:txBody>
                    <a:bodyPr/>
                    <a:lstStyle/>
                    <a:p>
                      <a:pPr algn="ctr">
                        <a:lnSpc>
                          <a:spcPct val="115000"/>
                        </a:lnSpc>
                        <a:spcAft>
                          <a:spcPts val="0"/>
                        </a:spcAft>
                      </a:pPr>
                      <a:r>
                        <a:rPr lang="fi-FI" sz="1600" b="1">
                          <a:effectLst/>
                          <a:latin typeface="Arial" panose="020B0604020202020204" pitchFamily="34" charset="0"/>
                          <a:ea typeface="Times New Roman" panose="02020603050405020304" pitchFamily="18" charset="0"/>
                          <a:cs typeface="Times New Roman" panose="02020603050405020304" pitchFamily="18" charset="0"/>
                        </a:rPr>
                        <a:t>Jenis Penggunaan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6">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Jumlah Dana dalamJuta Rupiah danPersentase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0">
                <a:tc vMerge="1">
                  <a:txBody>
                    <a:bodyPr/>
                    <a:lstStyle/>
                    <a:p>
                      <a:endParaRPr lang="en-GB"/>
                    </a:p>
                  </a:txBody>
                  <a:tcPr/>
                </a:tc>
                <a:tc vMerge="1">
                  <a:txBody>
                    <a:bodyPr/>
                    <a:lstStyle/>
                    <a:p>
                      <a:endParaRPr lang="en-GB"/>
                    </a:p>
                  </a:txBody>
                  <a:tcPr/>
                </a:tc>
                <a:tc gridSpan="2">
                  <a:txBody>
                    <a:bodyPr/>
                    <a:lstStyle/>
                    <a:p>
                      <a:pPr algn="ctr">
                        <a:lnSpc>
                          <a:spcPct val="115000"/>
                        </a:lnSpc>
                        <a:spcAft>
                          <a:spcPts val="0"/>
                        </a:spcAft>
                      </a:pPr>
                      <a:r>
                        <a:rPr lang="fi-FI" sz="1600" b="1">
                          <a:effectLst/>
                          <a:latin typeface="Arial" panose="020B0604020202020204" pitchFamily="34" charset="0"/>
                          <a:ea typeface="Times New Roman" panose="02020603050405020304" pitchFamily="18" charset="0"/>
                          <a:cs typeface="Times New Roman" panose="02020603050405020304" pitchFamily="18" charset="0"/>
                        </a:rPr>
                        <a:t>TS-2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gridSpan="2">
                  <a:txBody>
                    <a:bodyPr/>
                    <a:lstStyle/>
                    <a:p>
                      <a:pPr algn="ctr">
                        <a:lnSpc>
                          <a:spcPct val="115000"/>
                        </a:lnSpc>
                        <a:spcAft>
                          <a:spcPts val="0"/>
                        </a:spcAft>
                      </a:pPr>
                      <a:r>
                        <a:rPr lang="fi-FI" sz="1600" b="1">
                          <a:effectLst/>
                          <a:latin typeface="Arial" panose="020B0604020202020204" pitchFamily="34" charset="0"/>
                          <a:ea typeface="Times New Roman" panose="02020603050405020304" pitchFamily="18" charset="0"/>
                          <a:cs typeface="Times New Roman" panose="02020603050405020304" pitchFamily="18" charset="0"/>
                        </a:rPr>
                        <a:t>TS-1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gridSpan="2">
                  <a:txBody>
                    <a:bodyPr/>
                    <a:lstStyle/>
                    <a:p>
                      <a:pPr algn="ctr">
                        <a:lnSpc>
                          <a:spcPct val="115000"/>
                        </a:lnSpc>
                        <a:spcAft>
                          <a:spcPts val="0"/>
                        </a:spcAft>
                      </a:pPr>
                      <a:r>
                        <a:rPr lang="fi-FI" sz="1600" b="1">
                          <a:effectLst/>
                          <a:latin typeface="Arial" panose="020B0604020202020204" pitchFamily="34" charset="0"/>
                          <a:ea typeface="Times New Roman" panose="02020603050405020304" pitchFamily="18" charset="0"/>
                          <a:cs typeface="Times New Roman" panose="02020603050405020304" pitchFamily="18" charset="0"/>
                        </a:rPr>
                        <a:t>TS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r>
              <a:tr h="0">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Rp</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Rp</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Rp</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0">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(7)</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(8)</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Pendidikan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405.880.000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23,10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1.720.454.000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44,66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1.589.198.000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panose="020B0604020202020204" pitchFamily="34" charset="0"/>
                          <a:ea typeface="Times New Roman" panose="02020603050405020304" pitchFamily="18" charset="0"/>
                          <a:cs typeface="Times New Roman" panose="02020603050405020304" pitchFamily="18" charset="0"/>
                        </a:rPr>
                        <a:t>40,10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Penelitian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958.500.000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54,56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705.000.000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18,30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1.142.300.000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panose="020B0604020202020204" pitchFamily="34" charset="0"/>
                          <a:ea typeface="Times New Roman" panose="02020603050405020304" pitchFamily="18" charset="0"/>
                          <a:cs typeface="Times New Roman" panose="02020603050405020304" pitchFamily="18" charset="0"/>
                        </a:rPr>
                        <a:t>28,82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Pengabdian kepada Masyarakat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346.000.000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19,70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418.000.000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10,85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Arial" panose="020B0604020202020204" pitchFamily="34" charset="0"/>
                        </a:rPr>
                        <a:t>360.000.000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panose="020B0604020202020204" pitchFamily="34" charset="0"/>
                          <a:ea typeface="Times New Roman" panose="02020603050405020304" pitchFamily="18" charset="0"/>
                          <a:cs typeface="Times New Roman" panose="02020603050405020304" pitchFamily="18" charset="0"/>
                        </a:rPr>
                        <a:t>9,08</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Investasi prasarana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46.350.000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2,64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229.600.000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5,96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262.414.000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panose="020B0604020202020204" pitchFamily="34" charset="0"/>
                          <a:ea typeface="Times New Roman" panose="02020603050405020304" pitchFamily="18" charset="0"/>
                          <a:cs typeface="Times New Roman" panose="02020603050405020304" pitchFamily="18" charset="0"/>
                        </a:rPr>
                        <a:t>6,62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Investasi sarana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598.598.000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15,54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504.157.000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panose="020B0604020202020204" pitchFamily="34" charset="0"/>
                          <a:ea typeface="Times New Roman" panose="02020603050405020304" pitchFamily="18" charset="0"/>
                          <a:cs typeface="Times New Roman" panose="02020603050405020304" pitchFamily="18" charset="0"/>
                        </a:rPr>
                        <a:t>12,72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Investasi SDM</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180.400.000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4,68</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Narrow" panose="020B0606020202030204" pitchFamily="34" charset="0"/>
                          <a:ea typeface="Times New Roman" panose="02020603050405020304" pitchFamily="18" charset="0"/>
                          <a:cs typeface="Times New Roman" panose="02020603050405020304" pitchFamily="18" charset="0"/>
                        </a:rPr>
                        <a:t>105.453.000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d-ID" sz="1600">
                          <a:effectLst/>
                          <a:latin typeface="Arial" panose="020B0604020202020204" pitchFamily="34" charset="0"/>
                          <a:ea typeface="Times New Roman" panose="02020603050405020304" pitchFamily="18" charset="0"/>
                          <a:cs typeface="Times New Roman" panose="02020603050405020304" pitchFamily="18" charset="0"/>
                        </a:rPr>
                        <a:t>2,66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7</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Lain-lain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i-FI"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534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908720"/>
            <a:ext cx="9144000" cy="4524315"/>
          </a:xfrm>
          <a:prstGeom prst="rect">
            <a:avLst/>
          </a:prstGeom>
        </p:spPr>
        <p:txBody>
          <a:bodyPr wrap="square">
            <a:spAutoFit/>
          </a:bodyPr>
          <a:lstStyle/>
          <a:p>
            <a:r>
              <a:rPr lang="en-US" sz="2400" b="1" dirty="0"/>
              <a:t>Kecukupan: </a:t>
            </a:r>
            <a:endParaRPr lang="en-GB" sz="2400" dirty="0"/>
          </a:p>
          <a:p>
            <a:r>
              <a:rPr lang="en-US" sz="2400" dirty="0"/>
              <a:t>Dana yang diterima oleh fakultas dalam hal pengembangan  tri dharma perguruan tinggi memang masih belum memadai mengingat belum sepenuhnya bisa mengakomodir jenis penelitian kompetesi secara menyeluruh.</a:t>
            </a:r>
            <a:endParaRPr lang="en-GB" sz="2400" dirty="0"/>
          </a:p>
          <a:p>
            <a:r>
              <a:rPr lang="en-US" sz="2400" dirty="0"/>
              <a:t> </a:t>
            </a:r>
            <a:endParaRPr lang="en-GB" sz="2400" dirty="0"/>
          </a:p>
          <a:p>
            <a:r>
              <a:rPr lang="en-US" sz="2400" b="1" dirty="0"/>
              <a:t>Upaya Pengembangan:</a:t>
            </a:r>
            <a:endParaRPr lang="en-GB" sz="2400" dirty="0"/>
          </a:p>
          <a:p>
            <a:r>
              <a:rPr lang="en-US" sz="2400" dirty="0"/>
              <a:t> Untuk meningkatkan kuantitas dan kualitas tri dharma perguruan tinggi, upaya yang dilakukan oleh Fakultas Ilmu Sosial dan Ilmu Politik adalah dengan menjalin kerja sama atau </a:t>
            </a:r>
            <a:r>
              <a:rPr lang="en-US" sz="2400" i="1" dirty="0"/>
              <a:t>MoU</a:t>
            </a:r>
            <a:r>
              <a:rPr lang="en-US" sz="2400" dirty="0"/>
              <a:t> dengan beberapa instansi pemerintahan seperti DPRD, Pemda dan media massa serta lembaga-lembaga yang lainnya.</a:t>
            </a:r>
            <a:endParaRPr lang="en-GB" sz="2400" dirty="0"/>
          </a:p>
        </p:txBody>
      </p:sp>
    </p:spTree>
    <p:extLst>
      <p:ext uri="{BB962C8B-B14F-4D97-AF65-F5344CB8AC3E}">
        <p14:creationId xmlns:p14="http://schemas.microsoft.com/office/powerpoint/2010/main" val="145707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712968" cy="830997"/>
          </a:xfrm>
          <a:prstGeom prst="rect">
            <a:avLst/>
          </a:prstGeom>
        </p:spPr>
        <p:txBody>
          <a:bodyPr wrap="square">
            <a:spAutoFit/>
          </a:bodyPr>
          <a:lstStyle/>
          <a:p>
            <a:pPr algn="ctr"/>
            <a:r>
              <a:rPr lang="id-ID" sz="4800" b="1" i="1" dirty="0"/>
              <a:t>Sarana</a:t>
            </a:r>
            <a:endParaRPr lang="id-ID" sz="4800" dirty="0"/>
          </a:p>
        </p:txBody>
      </p:sp>
      <p:sp>
        <p:nvSpPr>
          <p:cNvPr id="2" name="Rectangle 1"/>
          <p:cNvSpPr/>
          <p:nvPr/>
        </p:nvSpPr>
        <p:spPr>
          <a:xfrm>
            <a:off x="251520" y="1443841"/>
            <a:ext cx="8712968" cy="2031325"/>
          </a:xfrm>
          <a:prstGeom prst="rect">
            <a:avLst/>
          </a:prstGeom>
        </p:spPr>
        <p:txBody>
          <a:bodyPr wrap="square">
            <a:spAutoFit/>
          </a:bodyPr>
          <a:lstStyle/>
          <a:p>
            <a:pPr algn="just"/>
            <a:r>
              <a:rPr lang="en-US" dirty="0">
                <a:latin typeface="Arial" panose="020B0604020202020204" pitchFamily="34" charset="0"/>
                <a:ea typeface="Times New Roman" panose="02020603050405020304" pitchFamily="18" charset="0"/>
                <a:cs typeface="Times New Roman" panose="02020603050405020304" pitchFamily="18" charset="0"/>
              </a:rPr>
              <a:t>Untuk sarana seperti alat pendidikan dan sarana lainnya dirasakan sudah baik untuk pelaksanaan program Tridarma Perguruan Tinggi, pemenuhan ketersediaan alat pendidikan di dukung penuh baik oleh fakultas maupun universitas sehingga tidak ditemui kendala yang berarti. Dalam kurun 5 tahun mendatang yang akan dilaksanakan adalah penyesuaian sarana pembelajaran yang </a:t>
            </a:r>
            <a:r>
              <a:rPr lang="en-US" i="1" dirty="0">
                <a:latin typeface="Arial" panose="020B0604020202020204" pitchFamily="34" charset="0"/>
                <a:ea typeface="Times New Roman" panose="02020603050405020304" pitchFamily="18" charset="0"/>
                <a:cs typeface="Times New Roman" panose="02020603050405020304" pitchFamily="18" charset="0"/>
              </a:rPr>
              <a:t>up to date</a:t>
            </a:r>
            <a:r>
              <a:rPr lang="en-US" dirty="0">
                <a:latin typeface="Arial" panose="020B0604020202020204" pitchFamily="34" charset="0"/>
                <a:ea typeface="Times New Roman" panose="02020603050405020304" pitchFamily="18" charset="0"/>
                <a:cs typeface="Times New Roman" panose="02020603050405020304" pitchFamily="18" charset="0"/>
              </a:rPr>
              <a:t> dan sesuai dengan perkembangan jaman sehingga lebih mempermudah mahasiswa dalam proses pembelajaran perlu untuk dilaksanakan.</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65879447"/>
              </p:ext>
            </p:extLst>
          </p:nvPr>
        </p:nvGraphicFramePr>
        <p:xfrm>
          <a:off x="395537" y="3645024"/>
          <a:ext cx="8496943" cy="2699004"/>
        </p:xfrm>
        <a:graphic>
          <a:graphicData uri="http://schemas.openxmlformats.org/drawingml/2006/table">
            <a:tbl>
              <a:tblPr firstRow="1" firstCol="1" bandRow="1"/>
              <a:tblGrid>
                <a:gridCol w="805407"/>
                <a:gridCol w="2795382"/>
                <a:gridCol w="1542133"/>
                <a:gridCol w="1916680"/>
                <a:gridCol w="1437341"/>
              </a:tblGrid>
              <a:tr h="0">
                <a:tc rowSpan="2">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No.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Jenis Sarana Tambahan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Investasi sarana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Selama tiga tahun terakhir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(jutaRp)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2">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Rencana investasi sarana dalam lima tahun mendatang</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Nilai Investasi (juta Rp)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Sumber Dana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Buku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190.000.000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600.000.000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Jurnal berlangganan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Peningkatan akses </a:t>
                      </a:r>
                      <a:r>
                        <a:rPr lang="en-US" sz="1400" i="1">
                          <a:effectLst/>
                          <a:latin typeface="Arial" panose="020B0604020202020204" pitchFamily="34" charset="0"/>
                          <a:ea typeface="Times New Roman" panose="02020603050405020304" pitchFamily="18" charset="0"/>
                          <a:cs typeface="Times New Roman" panose="02020603050405020304" pitchFamily="18" charset="0"/>
                        </a:rPr>
                        <a:t>website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33.899.9000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56.000.000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Penambahan </a:t>
                      </a:r>
                      <a:r>
                        <a:rPr lang="en-US" sz="1400" i="1">
                          <a:effectLst/>
                          <a:latin typeface="Arial" panose="020B0604020202020204" pitchFamily="34" charset="0"/>
                          <a:ea typeface="Times New Roman" panose="02020603050405020304" pitchFamily="18" charset="0"/>
                          <a:cs typeface="Times New Roman" panose="02020603050405020304" pitchFamily="18" charset="0"/>
                        </a:rPr>
                        <a:t>Infocus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77.600.000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120.000.000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Komputer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135.520.000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245.200.000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i="1">
                          <a:effectLst/>
                          <a:latin typeface="Arial" panose="020B0604020202020204" pitchFamily="34" charset="0"/>
                          <a:ea typeface="Times New Roman" panose="02020603050405020304" pitchFamily="18" charset="0"/>
                          <a:cs typeface="Times New Roman" panose="02020603050405020304" pitchFamily="18" charset="0"/>
                        </a:rPr>
                        <a:t>Printer</a:t>
                      </a:r>
                      <a:r>
                        <a:rPr lang="en-US" sz="1400">
                          <a:effectLst/>
                          <a:latin typeface="Arial" panose="020B0604020202020204" pitchFamily="34" charset="0"/>
                          <a:ea typeface="Times New Roman" panose="02020603050405020304" pitchFamily="18" charset="0"/>
                          <a:cs typeface="Times New Roman" panose="02020603050405020304" pitchFamily="18" charset="0"/>
                        </a:rPr>
                        <a:t> dan </a:t>
                      </a:r>
                      <a:r>
                        <a:rPr lang="en-US" sz="1400" i="1">
                          <a:effectLst/>
                          <a:latin typeface="Arial" panose="020B0604020202020204" pitchFamily="34" charset="0"/>
                          <a:ea typeface="Times New Roman" panose="02020603050405020304" pitchFamily="18" charset="0"/>
                          <a:cs typeface="Times New Roman" panose="02020603050405020304" pitchFamily="18" charset="0"/>
                        </a:rPr>
                        <a:t>Scanner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62.335.000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55.300.5000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528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79512" y="44624"/>
            <a:ext cx="8856984" cy="954107"/>
          </a:xfrm>
          <a:prstGeom prst="rect">
            <a:avLst/>
          </a:prstGeom>
          <a:ln w="19050">
            <a:solidFill>
              <a:srgbClr val="FF0000"/>
            </a:solidFill>
          </a:ln>
        </p:spPr>
        <p:txBody>
          <a:bodyPr wrap="square">
            <a:spAutoFit/>
          </a:bodyPr>
          <a:lstStyle/>
          <a:p>
            <a:pPr algn="ctr"/>
            <a:r>
              <a:rPr lang="gsw-FR" sz="2800" b="1" dirty="0" smtClean="0">
                <a:latin typeface="Arial Black" pitchFamily="34" charset="0"/>
              </a:rPr>
              <a:t>VISI</a:t>
            </a:r>
            <a:r>
              <a:rPr lang="gsw-FR" sz="2800" b="1" dirty="0">
                <a:latin typeface="Arial Black" pitchFamily="34" charset="0"/>
              </a:rPr>
              <a:t>, MISI, TUJUAN DAN SASARAN, SERTA </a:t>
            </a:r>
            <a:r>
              <a:rPr lang="gsw-FR" sz="2800" dirty="0" smtClean="0">
                <a:latin typeface="Arial Black" pitchFamily="34" charset="0"/>
              </a:rPr>
              <a:t>STRATEGI </a:t>
            </a:r>
            <a:r>
              <a:rPr lang="gsw-FR" sz="2800" dirty="0">
                <a:latin typeface="Arial Black" pitchFamily="34" charset="0"/>
              </a:rPr>
              <a:t>PENCAPAIAN</a:t>
            </a:r>
            <a:endParaRPr lang="id-ID" sz="2800" dirty="0">
              <a:latin typeface="Arial Black" pitchFamily="34" charset="0"/>
            </a:endParaRPr>
          </a:p>
        </p:txBody>
      </p:sp>
      <p:sp>
        <p:nvSpPr>
          <p:cNvPr id="6" name="TextBox 5"/>
          <p:cNvSpPr txBox="1"/>
          <p:nvPr/>
        </p:nvSpPr>
        <p:spPr>
          <a:xfrm>
            <a:off x="179512" y="1196752"/>
            <a:ext cx="8856984" cy="461665"/>
          </a:xfrm>
          <a:prstGeom prst="rect">
            <a:avLst/>
          </a:prstGeom>
          <a:noFill/>
        </p:spPr>
        <p:txBody>
          <a:bodyPr wrap="square" rtlCol="0">
            <a:spAutoFit/>
          </a:bodyPr>
          <a:lstStyle/>
          <a:p>
            <a:pPr algn="ctr"/>
            <a:r>
              <a:rPr lang="id-ID" sz="2400" b="1" dirty="0" smtClean="0"/>
              <a:t>Visi Fakultas  Ilmu Sosial Dan Ilmu Politik</a:t>
            </a:r>
            <a:endParaRPr lang="id-ID" sz="2400" b="1" dirty="0"/>
          </a:p>
        </p:txBody>
      </p:sp>
      <p:sp>
        <p:nvSpPr>
          <p:cNvPr id="7" name="Horizontal Scroll 6"/>
          <p:cNvSpPr/>
          <p:nvPr/>
        </p:nvSpPr>
        <p:spPr>
          <a:xfrm>
            <a:off x="144016" y="1412776"/>
            <a:ext cx="8784976" cy="2016224"/>
          </a:xfrm>
          <a:prstGeom prst="horizontalScroll">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id-ID" sz="2400" dirty="0">
                <a:solidFill>
                  <a:schemeClr val="tx1"/>
                </a:solidFill>
              </a:rPr>
              <a:t>Terwujudnya Fakultas Ilmu Sosial dan Ilmu Politik  yang bermutu dan berdaya saing di tingkat lokal, nasional maupun global tahun 2025. </a:t>
            </a:r>
          </a:p>
        </p:txBody>
      </p:sp>
      <p:sp>
        <p:nvSpPr>
          <p:cNvPr id="8" name="TextBox 7"/>
          <p:cNvSpPr txBox="1"/>
          <p:nvPr/>
        </p:nvSpPr>
        <p:spPr>
          <a:xfrm>
            <a:off x="287016" y="3356992"/>
            <a:ext cx="8856984" cy="461665"/>
          </a:xfrm>
          <a:prstGeom prst="rect">
            <a:avLst/>
          </a:prstGeom>
          <a:noFill/>
        </p:spPr>
        <p:txBody>
          <a:bodyPr wrap="square" rtlCol="0">
            <a:spAutoFit/>
          </a:bodyPr>
          <a:lstStyle/>
          <a:p>
            <a:pPr algn="ctr"/>
            <a:r>
              <a:rPr lang="id-ID" sz="2400" b="1" dirty="0" smtClean="0"/>
              <a:t>Misi Fakultas  Ilmu Sosial Dan Ilmu Politik</a:t>
            </a:r>
            <a:endParaRPr lang="id-ID" sz="2400" b="1" dirty="0"/>
          </a:p>
        </p:txBody>
      </p:sp>
      <p:sp>
        <p:nvSpPr>
          <p:cNvPr id="9" name="Horizontal Scroll 8"/>
          <p:cNvSpPr/>
          <p:nvPr/>
        </p:nvSpPr>
        <p:spPr>
          <a:xfrm>
            <a:off x="179512" y="3573016"/>
            <a:ext cx="8784976" cy="3096344"/>
          </a:xfrm>
          <a:prstGeom prst="horizontalScroll">
            <a:avLst/>
          </a:prstGeom>
        </p:spPr>
        <p:style>
          <a:lnRef idx="1">
            <a:schemeClr val="accent3"/>
          </a:lnRef>
          <a:fillRef idx="3">
            <a:schemeClr val="accent3"/>
          </a:fillRef>
          <a:effectRef idx="2">
            <a:schemeClr val="accent3"/>
          </a:effectRef>
          <a:fontRef idx="minor">
            <a:schemeClr val="lt1"/>
          </a:fontRef>
        </p:style>
        <p:txBody>
          <a:bodyPr rtlCol="0" anchor="ctr"/>
          <a:lstStyle/>
          <a:p>
            <a:pPr marL="342900" lvl="0" indent="-342900" algn="just" fontAlgn="base" hangingPunct="0">
              <a:buAutoNum type="arabicPeriod"/>
            </a:pPr>
            <a:r>
              <a:rPr lang="en-US" sz="1600" dirty="0" err="1" smtClean="0">
                <a:solidFill>
                  <a:schemeClr val="tx1"/>
                </a:solidFill>
              </a:rPr>
              <a:t>Menyelenggarakan</a:t>
            </a:r>
            <a:r>
              <a:rPr lang="en-US" sz="1600" dirty="0">
                <a:solidFill>
                  <a:schemeClr val="tx1"/>
                </a:solidFill>
              </a:rPr>
              <a:t>, </a:t>
            </a:r>
            <a:r>
              <a:rPr lang="en-US" sz="1600" dirty="0" err="1">
                <a:solidFill>
                  <a:schemeClr val="tx1"/>
                </a:solidFill>
              </a:rPr>
              <a:t>membina</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meningkatkan</a:t>
            </a:r>
            <a:r>
              <a:rPr lang="en-US" sz="1600" dirty="0">
                <a:solidFill>
                  <a:schemeClr val="tx1"/>
                </a:solidFill>
              </a:rPr>
              <a:t>  </a:t>
            </a:r>
            <a:r>
              <a:rPr lang="en-US" sz="1600" dirty="0" err="1">
                <a:solidFill>
                  <a:schemeClr val="tx1"/>
                </a:solidFill>
              </a:rPr>
              <a:t>pendidikan</a:t>
            </a:r>
            <a:r>
              <a:rPr lang="en-US" sz="1600" dirty="0">
                <a:solidFill>
                  <a:schemeClr val="tx1"/>
                </a:solidFill>
              </a:rPr>
              <a:t> </a:t>
            </a:r>
            <a:r>
              <a:rPr lang="en-US" sz="1600" dirty="0" err="1">
                <a:solidFill>
                  <a:schemeClr val="tx1"/>
                </a:solidFill>
              </a:rPr>
              <a:t>tinggi</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menghasilkan</a:t>
            </a:r>
            <a:r>
              <a:rPr lang="en-US" sz="1600" dirty="0">
                <a:solidFill>
                  <a:schemeClr val="tx1"/>
                </a:solidFill>
              </a:rPr>
              <a:t> </a:t>
            </a:r>
            <a:r>
              <a:rPr lang="en-US" sz="1600" dirty="0" err="1">
                <a:solidFill>
                  <a:schemeClr val="tx1"/>
                </a:solidFill>
              </a:rPr>
              <a:t>manusia</a:t>
            </a:r>
            <a:r>
              <a:rPr lang="en-US" sz="1600" dirty="0">
                <a:solidFill>
                  <a:schemeClr val="tx1"/>
                </a:solidFill>
              </a:rPr>
              <a:t> yang </a:t>
            </a:r>
            <a:r>
              <a:rPr lang="en-US" sz="1600" dirty="0" err="1">
                <a:solidFill>
                  <a:schemeClr val="tx1"/>
                </a:solidFill>
              </a:rPr>
              <a:t>mampu</a:t>
            </a:r>
            <a:r>
              <a:rPr lang="en-US" sz="1600" dirty="0">
                <a:solidFill>
                  <a:schemeClr val="tx1"/>
                </a:solidFill>
              </a:rPr>
              <a:t> </a:t>
            </a:r>
            <a:r>
              <a:rPr lang="en-US" sz="1600" dirty="0" err="1">
                <a:solidFill>
                  <a:schemeClr val="tx1"/>
                </a:solidFill>
              </a:rPr>
              <a:t>menguasai</a:t>
            </a:r>
            <a:r>
              <a:rPr lang="en-US" sz="1600" dirty="0">
                <a:solidFill>
                  <a:schemeClr val="tx1"/>
                </a:solidFill>
              </a:rPr>
              <a:t>, </a:t>
            </a:r>
            <a:r>
              <a:rPr lang="en-US" sz="1600" dirty="0" err="1">
                <a:solidFill>
                  <a:schemeClr val="tx1"/>
                </a:solidFill>
              </a:rPr>
              <a:t>menerapkan</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mengembangkan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sosial</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pemerintahan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politik</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manajemen</a:t>
            </a:r>
            <a:r>
              <a:rPr lang="en-US" sz="1600" dirty="0">
                <a:solidFill>
                  <a:schemeClr val="tx1"/>
                </a:solidFill>
              </a:rPr>
              <a:t> </a:t>
            </a:r>
            <a:r>
              <a:rPr lang="en-US" sz="1600" dirty="0" err="1" smtClean="0">
                <a:solidFill>
                  <a:schemeClr val="tx1"/>
                </a:solidFill>
              </a:rPr>
              <a:t>pemerintahan</a:t>
            </a:r>
            <a:r>
              <a:rPr lang="en-US" sz="1600" dirty="0" smtClean="0">
                <a:solidFill>
                  <a:schemeClr val="tx1"/>
                </a:solidFill>
              </a:rPr>
              <a:t>.</a:t>
            </a:r>
            <a:endParaRPr lang="id-ID" sz="1600" dirty="0" smtClean="0">
              <a:solidFill>
                <a:schemeClr val="tx1"/>
              </a:solidFill>
            </a:endParaRPr>
          </a:p>
          <a:p>
            <a:pPr marL="342900" lvl="0" indent="-342900" algn="just" fontAlgn="base" hangingPunct="0">
              <a:buAutoNum type="arabicPeriod"/>
            </a:pPr>
            <a:r>
              <a:rPr lang="en-US" sz="1600" dirty="0" err="1" smtClean="0">
                <a:solidFill>
                  <a:schemeClr val="tx1"/>
                </a:solidFill>
              </a:rPr>
              <a:t>Menyelenggarakan</a:t>
            </a:r>
            <a:r>
              <a:rPr lang="en-US" sz="1600" dirty="0">
                <a:solidFill>
                  <a:schemeClr val="tx1"/>
                </a:solidFill>
              </a:rPr>
              <a:t>, </a:t>
            </a:r>
            <a:r>
              <a:rPr lang="en-US" sz="1600" dirty="0" err="1">
                <a:solidFill>
                  <a:schemeClr val="tx1"/>
                </a:solidFill>
              </a:rPr>
              <a:t>membina</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meningkatkan</a:t>
            </a:r>
            <a:r>
              <a:rPr lang="en-US" sz="1600" dirty="0">
                <a:solidFill>
                  <a:schemeClr val="tx1"/>
                </a:solidFill>
              </a:rPr>
              <a:t> </a:t>
            </a:r>
            <a:r>
              <a:rPr lang="en-US" sz="1600" dirty="0" err="1">
                <a:solidFill>
                  <a:schemeClr val="tx1"/>
                </a:solidFill>
              </a:rPr>
              <a:t>penelitian</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rangka</a:t>
            </a:r>
            <a:r>
              <a:rPr lang="en-US" sz="1600" dirty="0">
                <a:solidFill>
                  <a:schemeClr val="tx1"/>
                </a:solidFill>
              </a:rPr>
              <a:t> </a:t>
            </a:r>
            <a:r>
              <a:rPr lang="en-US" sz="1600" dirty="0" err="1">
                <a:solidFill>
                  <a:schemeClr val="tx1"/>
                </a:solidFill>
              </a:rPr>
              <a:t>mengembangkan</a:t>
            </a:r>
            <a:r>
              <a:rPr lang="en-US" sz="1600" dirty="0">
                <a:solidFill>
                  <a:schemeClr val="tx1"/>
                </a:solidFill>
              </a:rPr>
              <a:t> </a:t>
            </a:r>
            <a:r>
              <a:rPr lang="en-US" sz="1600" dirty="0" err="1">
                <a:solidFill>
                  <a:schemeClr val="tx1"/>
                </a:solidFill>
              </a:rPr>
              <a:t>teori</a:t>
            </a:r>
            <a:r>
              <a:rPr lang="en-US" sz="1600" dirty="0">
                <a:solidFill>
                  <a:schemeClr val="tx1"/>
                </a:solidFill>
              </a:rPr>
              <a:t>, </a:t>
            </a:r>
            <a:r>
              <a:rPr lang="en-US" sz="1600" dirty="0" err="1">
                <a:solidFill>
                  <a:schemeClr val="tx1"/>
                </a:solidFill>
              </a:rPr>
              <a:t>konsep</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metode</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memperkaya</a:t>
            </a:r>
            <a:r>
              <a:rPr lang="en-US" sz="1600" dirty="0">
                <a:solidFill>
                  <a:schemeClr val="tx1"/>
                </a:solidFill>
              </a:rPr>
              <a:t> </a:t>
            </a:r>
            <a:r>
              <a:rPr lang="en-US" sz="1600" dirty="0" err="1">
                <a:solidFill>
                  <a:schemeClr val="tx1"/>
                </a:solidFill>
              </a:rPr>
              <a:t>pengetahuan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sosial</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pemerintahan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politik</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manajemen</a:t>
            </a:r>
            <a:r>
              <a:rPr lang="en-US" sz="1600" dirty="0">
                <a:solidFill>
                  <a:schemeClr val="tx1"/>
                </a:solidFill>
              </a:rPr>
              <a:t> </a:t>
            </a:r>
            <a:r>
              <a:rPr lang="en-US" sz="1600" dirty="0" err="1" smtClean="0">
                <a:solidFill>
                  <a:schemeClr val="tx1"/>
                </a:solidFill>
              </a:rPr>
              <a:t>pemerintahan</a:t>
            </a:r>
            <a:r>
              <a:rPr lang="en-US" sz="1600" dirty="0" smtClean="0">
                <a:solidFill>
                  <a:schemeClr val="tx1"/>
                </a:solidFill>
              </a:rPr>
              <a:t>.</a:t>
            </a:r>
            <a:endParaRPr lang="id-ID" sz="1600" dirty="0" smtClean="0">
              <a:solidFill>
                <a:schemeClr val="tx1"/>
              </a:solidFill>
            </a:endParaRPr>
          </a:p>
          <a:p>
            <a:pPr marL="342900" lvl="0" indent="-342900" algn="just" fontAlgn="base" hangingPunct="0">
              <a:buAutoNum type="arabicPeriod"/>
            </a:pPr>
            <a:r>
              <a:rPr lang="en-US" sz="1600" dirty="0" err="1" smtClean="0">
                <a:solidFill>
                  <a:schemeClr val="tx1"/>
                </a:solidFill>
              </a:rPr>
              <a:t>Melaksanakan</a:t>
            </a:r>
            <a:r>
              <a:rPr lang="en-US" sz="1600" dirty="0" smtClean="0">
                <a:solidFill>
                  <a:schemeClr val="tx1"/>
                </a:solidFill>
              </a:rPr>
              <a:t> </a:t>
            </a:r>
            <a:r>
              <a:rPr lang="en-US" sz="1600" dirty="0" err="1">
                <a:solidFill>
                  <a:schemeClr val="tx1"/>
                </a:solidFill>
              </a:rPr>
              <a:t>pengabdian</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masyarakat</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menerapkan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sosial</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pemerintahan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politik</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manajemen</a:t>
            </a:r>
            <a:r>
              <a:rPr lang="en-US" sz="1600" dirty="0">
                <a:solidFill>
                  <a:schemeClr val="tx1"/>
                </a:solidFill>
              </a:rPr>
              <a:t> </a:t>
            </a:r>
            <a:r>
              <a:rPr lang="en-US" sz="1600" dirty="0" err="1">
                <a:solidFill>
                  <a:schemeClr val="tx1"/>
                </a:solidFill>
              </a:rPr>
              <a:t>pemerintahan</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rangka</a:t>
            </a:r>
            <a:r>
              <a:rPr lang="en-US" sz="1600" dirty="0">
                <a:solidFill>
                  <a:schemeClr val="tx1"/>
                </a:solidFill>
              </a:rPr>
              <a:t> </a:t>
            </a:r>
            <a:r>
              <a:rPr lang="en-US" sz="1600" dirty="0" err="1">
                <a:solidFill>
                  <a:schemeClr val="tx1"/>
                </a:solidFill>
              </a:rPr>
              <a:t>meningkatkan</a:t>
            </a:r>
            <a:r>
              <a:rPr lang="en-US" sz="1600" dirty="0">
                <a:solidFill>
                  <a:schemeClr val="tx1"/>
                </a:solidFill>
              </a:rPr>
              <a:t>  </a:t>
            </a:r>
            <a:r>
              <a:rPr lang="en-US" sz="1600" dirty="0" err="1">
                <a:solidFill>
                  <a:schemeClr val="tx1"/>
                </a:solidFill>
              </a:rPr>
              <a:t>kemajuan</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kesejahteraan</a:t>
            </a:r>
            <a:r>
              <a:rPr lang="en-US" sz="1600" dirty="0">
                <a:solidFill>
                  <a:schemeClr val="tx1"/>
                </a:solidFill>
              </a:rPr>
              <a:t> </a:t>
            </a:r>
            <a:r>
              <a:rPr lang="en-US" sz="1600" dirty="0" err="1">
                <a:solidFill>
                  <a:schemeClr val="tx1"/>
                </a:solidFill>
              </a:rPr>
              <a:t>masyarakat</a:t>
            </a:r>
            <a:r>
              <a:rPr lang="id-ID" sz="1600" dirty="0">
                <a:solidFill>
                  <a:schemeClr val="tx1"/>
                </a:solidFill>
              </a:rPr>
              <a:t>.</a:t>
            </a:r>
          </a:p>
        </p:txBody>
      </p:sp>
    </p:spTree>
    <p:extLst>
      <p:ext uri="{BB962C8B-B14F-4D97-AF65-F5344CB8AC3E}">
        <p14:creationId xmlns:p14="http://schemas.microsoft.com/office/powerpoint/2010/main" val="1264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71" y="422"/>
            <a:ext cx="8784976" cy="923330"/>
          </a:xfrm>
          <a:prstGeom prst="rect">
            <a:avLst/>
          </a:prstGeom>
        </p:spPr>
        <p:txBody>
          <a:bodyPr wrap="square">
            <a:spAutoFit/>
          </a:bodyPr>
          <a:lstStyle/>
          <a:p>
            <a:pPr algn="ctr"/>
            <a:r>
              <a:rPr lang="en-US" sz="5400" dirty="0" smtClean="0"/>
              <a:t>Prasarana</a:t>
            </a:r>
            <a:endParaRPr lang="id-ID" sz="5400" dirty="0"/>
          </a:p>
        </p:txBody>
      </p:sp>
      <p:sp>
        <p:nvSpPr>
          <p:cNvPr id="2" name="Rectangle 1"/>
          <p:cNvSpPr/>
          <p:nvPr/>
        </p:nvSpPr>
        <p:spPr>
          <a:xfrm>
            <a:off x="494503" y="1201976"/>
            <a:ext cx="8208912" cy="1938992"/>
          </a:xfrm>
          <a:prstGeom prst="rect">
            <a:avLst/>
          </a:prstGeom>
        </p:spPr>
        <p:txBody>
          <a:bodyPr wrap="square">
            <a:spAutoFit/>
          </a:bodyPr>
          <a:lstStyle/>
          <a:p>
            <a:pPr algn="just"/>
            <a:r>
              <a:rPr lang="en-US" sz="2400" dirty="0">
                <a:latin typeface="Arial" panose="020B0604020202020204" pitchFamily="34" charset="0"/>
                <a:ea typeface="Times New Roman" panose="02020603050405020304" pitchFamily="18" charset="0"/>
                <a:cs typeface="Times New Roman" panose="02020603050405020304" pitchFamily="18" charset="0"/>
              </a:rPr>
              <a:t>Fakultas Ilmu Sosial dan Ilmu Politik memiliki satu gedung perkuliahan dan proses  belajar mengajar. Menginat semakin bertambahnya minat mahasiswa yang masuk di Fakultas Ilmu Sosial dan Ilmu Politik, ketersediaan prasarana misalnya gedung perlu ditingkatkan</a:t>
            </a: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2202111834"/>
              </p:ext>
            </p:extLst>
          </p:nvPr>
        </p:nvGraphicFramePr>
        <p:xfrm>
          <a:off x="206473" y="3425536"/>
          <a:ext cx="8784973" cy="2523744"/>
        </p:xfrm>
        <a:graphic>
          <a:graphicData uri="http://schemas.openxmlformats.org/drawingml/2006/table">
            <a:tbl>
              <a:tblPr firstRow="1" firstCol="1" bandRow="1"/>
              <a:tblGrid>
                <a:gridCol w="693119"/>
                <a:gridCol w="1944216"/>
                <a:gridCol w="2596888"/>
                <a:gridCol w="1973799"/>
                <a:gridCol w="1576951"/>
              </a:tblGrid>
              <a:tr h="0">
                <a:tc rowSpan="2">
                  <a:txBody>
                    <a:bodyPr/>
                    <a:lstStyle/>
                    <a:p>
                      <a:pPr algn="ctr">
                        <a:lnSpc>
                          <a:spcPct val="115000"/>
                        </a:lnSpc>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Jenis Prasarana Tambahan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Investasi prasarana</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Selama tiga tahun terakhir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(juta Rp)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2">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Rencana investasi prasarana dalam lima tahun mendatang</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Nilai Investasi (juta Rp)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Sumber Dana</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0">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(4)</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(5)</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i="1">
                          <a:effectLst/>
                          <a:latin typeface="Arial" panose="020B0604020202020204" pitchFamily="34" charset="0"/>
                          <a:ea typeface="Times New Roman" panose="02020603050405020304" pitchFamily="18" charset="0"/>
                          <a:cs typeface="Times New Roman" panose="02020603050405020304" pitchFamily="18" charset="0"/>
                        </a:rPr>
                        <a:t>Student Center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25.760.000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 70.000.000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Parkiran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90.000.000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200.000.000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Mushola</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15.500.000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800">
                          <a:effectLst/>
                          <a:latin typeface="Arial" panose="020B0604020202020204" pitchFamily="34" charset="0"/>
                          <a:ea typeface="Times New Roman" panose="02020603050405020304" pitchFamily="18" charset="0"/>
                          <a:cs typeface="Times New Roman" panose="02020603050405020304" pitchFamily="18" charset="0"/>
                        </a:rPr>
                        <a:t>375.000.000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800" dirty="0">
                          <a:effectLst/>
                          <a:latin typeface="Arial" panose="020B0604020202020204" pitchFamily="34" charset="0"/>
                          <a:ea typeface="Times New Roman" panose="02020603050405020304" pitchFamily="18" charset="0"/>
                          <a:cs typeface="Times New Roman" panose="02020603050405020304" pitchFamily="18" charset="0"/>
                        </a:rPr>
                        <a:t>PNBP</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96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260648"/>
            <a:ext cx="4320606" cy="707886"/>
          </a:xfrm>
          <a:prstGeom prst="rect">
            <a:avLst/>
          </a:prstGeom>
        </p:spPr>
        <p:txBody>
          <a:bodyPr wrap="none">
            <a:spAutoFit/>
          </a:bodyPr>
          <a:lstStyle/>
          <a:p>
            <a:r>
              <a:rPr lang="en-US" sz="4000" b="1" u="sng" dirty="0" err="1"/>
              <a:t>Sistem</a:t>
            </a:r>
            <a:r>
              <a:rPr lang="en-US" sz="4000" b="1" u="sng" dirty="0"/>
              <a:t> </a:t>
            </a:r>
            <a:r>
              <a:rPr lang="en-US" sz="4000" b="1" u="sng" dirty="0" err="1"/>
              <a:t>Informasi</a:t>
            </a:r>
            <a:endParaRPr lang="id-ID" sz="4000" u="sng" dirty="0"/>
          </a:p>
        </p:txBody>
      </p:sp>
      <p:sp>
        <p:nvSpPr>
          <p:cNvPr id="5" name="Rectangle 4"/>
          <p:cNvSpPr/>
          <p:nvPr/>
        </p:nvSpPr>
        <p:spPr>
          <a:xfrm>
            <a:off x="179512" y="976074"/>
            <a:ext cx="8712968" cy="5632311"/>
          </a:xfrm>
          <a:prstGeom prst="rect">
            <a:avLst/>
          </a:prstGeom>
        </p:spPr>
        <p:txBody>
          <a:bodyPr wrap="square">
            <a:spAutoFit/>
          </a:bodyPr>
          <a:lstStyle/>
          <a:p>
            <a:pPr algn="just"/>
            <a:r>
              <a:rPr lang="en-US" b="1" dirty="0"/>
              <a:t>Sistem Informasi Kepegawaian (SIMPEG):</a:t>
            </a:r>
            <a:endParaRPr lang="en-GB" dirty="0"/>
          </a:p>
          <a:p>
            <a:pPr algn="just"/>
            <a:r>
              <a:rPr lang="en-US" dirty="0"/>
              <a:t>Sistem informasi kepegawaian merupakan sistem yang digunakan untuk memproses data pegawai baik tenaga edukatif maupun tenaga administrasi. </a:t>
            </a:r>
            <a:endParaRPr lang="en-GB" dirty="0"/>
          </a:p>
          <a:p>
            <a:pPr algn="just"/>
            <a:r>
              <a:rPr lang="en-US" b="1" dirty="0"/>
              <a:t>Sistem Informasi Akademik (SIMAK):</a:t>
            </a:r>
            <a:endParaRPr lang="en-GB" dirty="0"/>
          </a:p>
          <a:p>
            <a:pPr algn="just"/>
            <a:r>
              <a:rPr lang="en-US" dirty="0"/>
              <a:t>Sistem informasi akademik merupakan sistem yang digunakan untuk memproses data mahasiswa dan nilai yang diberikan oleh dosen penanggungjawab mata kuliah. </a:t>
            </a:r>
            <a:endParaRPr lang="en-GB" dirty="0"/>
          </a:p>
          <a:p>
            <a:pPr algn="just"/>
            <a:r>
              <a:rPr lang="en-US" b="1" dirty="0"/>
              <a:t>Sistem Informasi Barang Milik Negara (BMN):</a:t>
            </a:r>
            <a:endParaRPr lang="en-GB" dirty="0"/>
          </a:p>
          <a:p>
            <a:pPr algn="just"/>
            <a:r>
              <a:rPr lang="en-US" dirty="0"/>
              <a:t>Sistem informasi BMN merupakan aplikasi yang digunakan untuk mendata barang-barang, gedung (</a:t>
            </a:r>
            <a:r>
              <a:rPr lang="en-US" i="1" dirty="0"/>
              <a:t>asset</a:t>
            </a:r>
            <a:r>
              <a:rPr lang="en-US" dirty="0"/>
              <a:t>) yang ada di Fakultas Ilmu Sosial dan Ilmu Politik Universitas Jambi. </a:t>
            </a:r>
            <a:endParaRPr lang="en-GB" dirty="0"/>
          </a:p>
          <a:p>
            <a:pPr algn="just"/>
            <a:r>
              <a:rPr lang="en-US" b="1" dirty="0" smtClean="0"/>
              <a:t>Otomasi </a:t>
            </a:r>
            <a:r>
              <a:rPr lang="en-US" b="1" dirty="0"/>
              <a:t>Perpustakaan: </a:t>
            </a:r>
            <a:endParaRPr lang="en-GB" dirty="0"/>
          </a:p>
          <a:p>
            <a:pPr algn="just"/>
            <a:r>
              <a:rPr lang="en-US" dirty="0"/>
              <a:t>Otomasi perpustakaan merupakan sistem yang digunakan oleh ruang baca Fakultas Ilmu Sosial dan Ilmu Politik untuk melakukan pendataan koleksi yang ada di ruang baca tersebut serta melakukan sirkulasi (peminjaman, pengembalian) koleksi buku, majalah ataupun jurnal yang dilakukan oleh </a:t>
            </a:r>
            <a:r>
              <a:rPr lang="en-US" dirty="0" smtClean="0"/>
              <a:t>pengunjung.</a:t>
            </a:r>
          </a:p>
          <a:p>
            <a:pPr algn="just"/>
            <a:r>
              <a:rPr lang="en-US" dirty="0" smtClean="0"/>
              <a:t>Dalam </a:t>
            </a:r>
            <a:r>
              <a:rPr lang="en-US" dirty="0"/>
              <a:t>hal ini semua sistem informasi yang digunakan untuk mendukung proses tri dharma perguruan tinggi fakultas semua terangkum dalam satu sistem informasi yang disebut SIAKAD (Sistem Informasi Akademik). Semua infomasi terkait tenaga kependidikan, dosen, mahasiswa, nilai ataupun yang lainnya bisa diakses pada situs itu (https://siakad.unja.ac.id).</a:t>
            </a:r>
            <a:endParaRPr lang="id-ID" dirty="0"/>
          </a:p>
        </p:txBody>
      </p:sp>
    </p:spTree>
    <p:extLst>
      <p:ext uri="{BB962C8B-B14F-4D97-AF65-F5344CB8AC3E}">
        <p14:creationId xmlns:p14="http://schemas.microsoft.com/office/powerpoint/2010/main" val="37414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18690"/>
            <a:ext cx="8712968" cy="1754326"/>
          </a:xfrm>
          <a:prstGeom prst="rect">
            <a:avLst/>
          </a:prstGeom>
        </p:spPr>
        <p:txBody>
          <a:bodyPr wrap="square">
            <a:spAutoFit/>
          </a:bodyPr>
          <a:lstStyle/>
          <a:p>
            <a:pPr algn="just"/>
            <a:r>
              <a:rPr lang="en-US" dirty="0"/>
              <a:t>Upaya penyebaran informasi atau kebijakan untuk civitas akademika di Fakultas Ilmu Sosial dan Ilmu Politik Universitas Jambi melalui berbagai media, seperti surat, pengiriman </a:t>
            </a:r>
            <a:r>
              <a:rPr lang="en-US" i="1" dirty="0"/>
              <a:t>e-mail</a:t>
            </a:r>
            <a:r>
              <a:rPr lang="en-US" dirty="0"/>
              <a:t> ke masing-masing dosen, mengirimkan pesan (</a:t>
            </a:r>
            <a:r>
              <a:rPr lang="en-US" i="1" dirty="0"/>
              <a:t>sms sender</a:t>
            </a:r>
            <a:r>
              <a:rPr lang="en-US" dirty="0"/>
              <a:t>) menggunggahnya atau </a:t>
            </a:r>
            <a:r>
              <a:rPr lang="en-US" i="1" dirty="0"/>
              <a:t>upload</a:t>
            </a:r>
            <a:r>
              <a:rPr lang="en-US" dirty="0"/>
              <a:t> ke website (http://www.fisip.unja.ac.id), melalui telepon (</a:t>
            </a:r>
            <a:r>
              <a:rPr lang="en-US" i="1" dirty="0"/>
              <a:t>urgen</a:t>
            </a:r>
            <a:r>
              <a:rPr lang="en-US" dirty="0"/>
              <a:t>), serta memanfaatkan layar LCD/TV untuk menyampaikan informasi langsung kepada civitas akademika yang diletakkan pada ruang tunggu tamu. </a:t>
            </a:r>
            <a:endParaRPr lang="id-ID" dirty="0"/>
          </a:p>
        </p:txBody>
      </p:sp>
      <p:sp>
        <p:nvSpPr>
          <p:cNvPr id="2" name="Rectangle 1"/>
          <p:cNvSpPr/>
          <p:nvPr/>
        </p:nvSpPr>
        <p:spPr>
          <a:xfrm>
            <a:off x="179512" y="548680"/>
            <a:ext cx="8712968" cy="954107"/>
          </a:xfrm>
          <a:prstGeom prst="rect">
            <a:avLst/>
          </a:prstGeom>
        </p:spPr>
        <p:txBody>
          <a:bodyPr wrap="square">
            <a:spAutoFit/>
          </a:bodyPr>
          <a:lstStyle/>
          <a:p>
            <a:pPr algn="ctr"/>
            <a:r>
              <a:rPr lang="en-GB" sz="2800" dirty="0" smtClean="0">
                <a:latin typeface="Arial" panose="020B0604020202020204" pitchFamily="34" charset="0"/>
                <a:ea typeface="Times New Roman" panose="02020603050405020304" pitchFamily="18" charset="0"/>
                <a:cs typeface="Times New Roman" panose="02020603050405020304" pitchFamily="18" charset="0"/>
              </a:rPr>
              <a:t>Upaya Penyebaran Informasi/Kebijakan Untuk Sivitas Akademika Di Fakultas/ Sekolah Tinggi </a:t>
            </a:r>
            <a:endParaRPr lang="en-GB" sz="2800" dirty="0"/>
          </a:p>
        </p:txBody>
      </p:sp>
      <p:sp>
        <p:nvSpPr>
          <p:cNvPr id="3" name="Rectangle 2"/>
          <p:cNvSpPr/>
          <p:nvPr/>
        </p:nvSpPr>
        <p:spPr>
          <a:xfrm>
            <a:off x="539552" y="3915053"/>
            <a:ext cx="8352928" cy="954107"/>
          </a:xfrm>
          <a:prstGeom prst="rect">
            <a:avLst/>
          </a:prstGeom>
        </p:spPr>
        <p:txBody>
          <a:bodyPr wrap="square">
            <a:spAutoFit/>
          </a:bodyPr>
          <a:lstStyle/>
          <a:p>
            <a:pPr algn="ctr"/>
            <a:r>
              <a:rPr lang="en-US" sz="2800" dirty="0" smtClean="0">
                <a:latin typeface="Arial" panose="020B0604020202020204" pitchFamily="34" charset="0"/>
                <a:ea typeface="Times New Roman" panose="02020603050405020304" pitchFamily="18" charset="0"/>
                <a:cs typeface="Times New Roman" panose="02020603050405020304" pitchFamily="18" charset="0"/>
              </a:rPr>
              <a:t>Pengembangan Sistem Informasi Jangka Panjang Dan Upaya Pencapaiannya</a:t>
            </a:r>
            <a:endParaRPr lang="en-GB" sz="2800" dirty="0"/>
          </a:p>
        </p:txBody>
      </p:sp>
      <p:sp>
        <p:nvSpPr>
          <p:cNvPr id="6" name="Rectangle 5"/>
          <p:cNvSpPr/>
          <p:nvPr/>
        </p:nvSpPr>
        <p:spPr>
          <a:xfrm>
            <a:off x="207318" y="4976008"/>
            <a:ext cx="8685162" cy="1477328"/>
          </a:xfrm>
          <a:prstGeom prst="rect">
            <a:avLst/>
          </a:prstGeom>
        </p:spPr>
        <p:txBody>
          <a:bodyPr wrap="square">
            <a:spAutoFit/>
          </a:bodyPr>
          <a:lstStyle/>
          <a:p>
            <a:pPr algn="just"/>
            <a:r>
              <a:rPr lang="en-US" dirty="0">
                <a:latin typeface="Arial" panose="020B0604020202020204" pitchFamily="34" charset="0"/>
                <a:ea typeface="Times New Roman" panose="02020603050405020304" pitchFamily="18" charset="0"/>
                <a:cs typeface="Times New Roman" panose="02020603050405020304" pitchFamily="18" charset="0"/>
              </a:rPr>
              <a:t>Rencana pengembangan sistem informasi untuk jangka panjang di Fakultas Ilmu Sosial dan Ilmu Politik Universitas Jambi, yaitu dengan lebih membangun atau meningkatkan sebuah sistem informasi berupa </a:t>
            </a:r>
            <a:r>
              <a:rPr lang="en-US" i="1" dirty="0">
                <a:latin typeface="Arial" panose="020B0604020202020204" pitchFamily="34" charset="0"/>
                <a:ea typeface="Times New Roman" panose="02020603050405020304" pitchFamily="18" charset="0"/>
                <a:cs typeface="Times New Roman" panose="02020603050405020304" pitchFamily="18" charset="0"/>
              </a:rPr>
              <a:t>SMS-gateway</a:t>
            </a:r>
            <a:r>
              <a:rPr lang="en-US" dirty="0">
                <a:latin typeface="Arial" panose="020B0604020202020204" pitchFamily="34" charset="0"/>
                <a:ea typeface="Times New Roman" panose="02020603050405020304" pitchFamily="18" charset="0"/>
                <a:cs typeface="Times New Roman" panose="02020603050405020304" pitchFamily="18" charset="0"/>
              </a:rPr>
              <a:t>, serta lebih menerapkan pembelajaran menggunakan </a:t>
            </a:r>
            <a:r>
              <a:rPr lang="en-US" i="1" dirty="0">
                <a:latin typeface="Arial" panose="020B0604020202020204" pitchFamily="34" charset="0"/>
                <a:ea typeface="Times New Roman" panose="02020603050405020304" pitchFamily="18" charset="0"/>
                <a:cs typeface="Times New Roman" panose="02020603050405020304" pitchFamily="18" charset="0"/>
              </a:rPr>
              <a:t>e-learning</a:t>
            </a:r>
            <a:r>
              <a:rPr lang="en-US" dirty="0">
                <a:latin typeface="Arial" panose="020B0604020202020204" pitchFamily="34" charset="0"/>
                <a:ea typeface="Times New Roman" panose="02020603050405020304" pitchFamily="18" charset="0"/>
                <a:cs typeface="Times New Roman" panose="02020603050405020304" pitchFamily="18" charset="0"/>
              </a:rPr>
              <a:t>.  Kendala yang dihadapi adalah kurangnya sumber daya manusia khusunya yang memahami pemrograman</a:t>
            </a:r>
            <a:endParaRPr lang="en-GB" dirty="0"/>
          </a:p>
        </p:txBody>
      </p:sp>
    </p:spTree>
    <p:extLst>
      <p:ext uri="{BB962C8B-B14F-4D97-AF65-F5344CB8AC3E}">
        <p14:creationId xmlns:p14="http://schemas.microsoft.com/office/powerpoint/2010/main" val="35627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407" y="314653"/>
            <a:ext cx="8856984" cy="954107"/>
          </a:xfrm>
          <a:prstGeom prst="rect">
            <a:avLst/>
          </a:prstGeom>
          <a:ln w="19050">
            <a:solidFill>
              <a:srgbClr val="FF0000"/>
            </a:solidFill>
          </a:ln>
        </p:spPr>
        <p:txBody>
          <a:bodyPr wrap="square">
            <a:spAutoFit/>
          </a:bodyPr>
          <a:lstStyle/>
          <a:p>
            <a:pPr algn="ctr"/>
            <a:r>
              <a:rPr lang="id-ID" sz="2800" b="1" cap="all" dirty="0" smtClean="0"/>
              <a:t>Penelitian</a:t>
            </a:r>
            <a:r>
              <a:rPr lang="id-ID" sz="2800" b="1" cap="all" dirty="0"/>
              <a:t>, PELAYANAN/Pengabdian Kepada </a:t>
            </a:r>
            <a:r>
              <a:rPr lang="id-ID" sz="2800" b="1" cap="all" dirty="0" smtClean="0"/>
              <a:t>Masyarakat DAN KERJASAMA</a:t>
            </a:r>
            <a:endParaRPr lang="id-ID" sz="2800" dirty="0"/>
          </a:p>
        </p:txBody>
      </p:sp>
      <p:sp>
        <p:nvSpPr>
          <p:cNvPr id="2" name="Rectangle 1"/>
          <p:cNvSpPr/>
          <p:nvPr/>
        </p:nvSpPr>
        <p:spPr>
          <a:xfrm>
            <a:off x="191407" y="1484784"/>
            <a:ext cx="1620957" cy="369332"/>
          </a:xfrm>
          <a:prstGeom prst="rect">
            <a:avLst/>
          </a:prstGeom>
        </p:spPr>
        <p:txBody>
          <a:bodyPr wrap="none">
            <a:spAutoFit/>
          </a:bodyPr>
          <a:lstStyle/>
          <a:p>
            <a:pPr marL="342900" indent="-342900">
              <a:buFont typeface="+mj-lt"/>
              <a:buAutoNum type="arabicPeriod"/>
            </a:pPr>
            <a:r>
              <a:rPr lang="en-US" b="1" dirty="0">
                <a:latin typeface="Arial" panose="020B0604020202020204" pitchFamily="34" charset="0"/>
                <a:ea typeface="Times New Roman" panose="02020603050405020304" pitchFamily="18" charset="0"/>
                <a:cs typeface="Times New Roman" panose="02020603050405020304" pitchFamily="18" charset="0"/>
              </a:rPr>
              <a:t>Penelitian</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4040105655"/>
              </p:ext>
            </p:extLst>
          </p:nvPr>
        </p:nvGraphicFramePr>
        <p:xfrm>
          <a:off x="191407" y="1998132"/>
          <a:ext cx="8701073" cy="1942021"/>
        </p:xfrm>
        <a:graphic>
          <a:graphicData uri="http://schemas.openxmlformats.org/drawingml/2006/table">
            <a:tbl>
              <a:tblPr firstRow="1" firstCol="1" bandRow="1"/>
              <a:tblGrid>
                <a:gridCol w="661501"/>
                <a:gridCol w="1516590"/>
                <a:gridCol w="746575"/>
                <a:gridCol w="776091"/>
                <a:gridCol w="1250079"/>
                <a:gridCol w="1250079"/>
                <a:gridCol w="1132006"/>
                <a:gridCol w="1368152"/>
              </a:tblGrid>
              <a:tr h="0">
                <a:tc rowSpan="2">
                  <a:txBody>
                    <a:bodyPr/>
                    <a:lstStyle/>
                    <a:p>
                      <a:pPr algn="ctr">
                        <a:lnSpc>
                          <a:spcPct val="115000"/>
                        </a:lnSpc>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No.</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2">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Nama Program Studi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3">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Jumlah Judul Penelitian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Total Dana Penelitian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(jutaRp)</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GB"/>
                    </a:p>
                  </a:txBody>
                  <a:tcPr/>
                </a:tc>
                <a:tc hMerge="1">
                  <a:txBody>
                    <a:bodyPr/>
                    <a:lstStyle/>
                    <a:p>
                      <a:endParaRPr lang="en-GB"/>
                    </a:p>
                  </a:txBody>
                  <a:tcPr/>
                </a:tc>
              </a:tr>
              <a:tr h="0">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TS-2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TS-1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TS-2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TS-1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0">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Ilmu Pemerintahan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a:t>
                      </a:r>
                      <a:r>
                        <a:rPr lang="en-US" sz="1400">
                          <a:effectLst/>
                          <a:latin typeface="Arial" panose="020B0604020202020204" pitchFamily="34" charset="0"/>
                          <a:ea typeface="Times New Roman" panose="02020603050405020304" pitchFamily="18" charset="0"/>
                          <a:cs typeface="Times New Roman" panose="02020603050405020304" pitchFamily="18" charset="0"/>
                        </a:rPr>
                        <a:t>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299.000.000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265.000.000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560.000.000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Ilmu Politik</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a:t>
                      </a:r>
                      <a:r>
                        <a:rPr lang="en-US" sz="1400">
                          <a:effectLst/>
                          <a:latin typeface="Arial" panose="020B0604020202020204" pitchFamily="34" charset="0"/>
                          <a:ea typeface="Times New Roman" panose="02020603050405020304" pitchFamily="18" charset="0"/>
                          <a:cs typeface="Times New Roman" panose="02020603050405020304" pitchFamily="18"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17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459.500.000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440.000.000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Times New Roman" panose="02020603050405020304" pitchFamily="18" charset="0"/>
                        </a:rPr>
                        <a:t>582.300.000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15000"/>
                        </a:lnSpc>
                        <a:spcAft>
                          <a:spcPts val="0"/>
                        </a:spcAft>
                        <a:tabLst>
                          <a:tab pos="752475" algn="l"/>
                        </a:tabLs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30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b="1">
                          <a:effectLst/>
                          <a:latin typeface="Arial" panose="020B0604020202020204" pitchFamily="34" charset="0"/>
                          <a:ea typeface="Times New Roman" panose="02020603050405020304" pitchFamily="18" charset="0"/>
                          <a:cs typeface="Times New Roman" panose="02020603050405020304" pitchFamily="18" charset="0"/>
                        </a:rPr>
                        <a:t>29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b="1">
                          <a:effectLst/>
                          <a:latin typeface="Arial" panose="020B0604020202020204" pitchFamily="34" charset="0"/>
                          <a:ea typeface="Times New Roman" panose="02020603050405020304" pitchFamily="18" charset="0"/>
                          <a:cs typeface="Times New Roman" panose="02020603050405020304" pitchFamily="18" charset="0"/>
                        </a:rPr>
                        <a:t>41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b="1">
                          <a:effectLst/>
                          <a:latin typeface="Arial" panose="020B0604020202020204" pitchFamily="34" charset="0"/>
                          <a:ea typeface="Times New Roman" panose="02020603050405020304" pitchFamily="18" charset="0"/>
                          <a:cs typeface="Times New Roman" panose="02020603050405020304" pitchFamily="18" charset="0"/>
                        </a:rPr>
                        <a:t>758.500.000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b="1">
                          <a:effectLst/>
                          <a:latin typeface="Arial" panose="020B0604020202020204" pitchFamily="34" charset="0"/>
                          <a:ea typeface="Times New Roman" panose="02020603050405020304" pitchFamily="18" charset="0"/>
                          <a:cs typeface="Times New Roman" panose="02020603050405020304" pitchFamily="18" charset="0"/>
                        </a:rPr>
                        <a:t>705.000.000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b="1" dirty="0">
                          <a:effectLst/>
                          <a:latin typeface="Arial" panose="020B0604020202020204" pitchFamily="34" charset="0"/>
                          <a:ea typeface="Times New Roman" panose="02020603050405020304" pitchFamily="18" charset="0"/>
                          <a:cs typeface="Times New Roman" panose="02020603050405020304" pitchFamily="18" charset="0"/>
                        </a:rPr>
                        <a:t>1.142.300.000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70584" y="4293096"/>
            <a:ext cx="4526560" cy="1828193"/>
          </a:xfrm>
          <a:prstGeom prst="rect">
            <a:avLst/>
          </a:prstGeom>
        </p:spPr>
        <p:txBody>
          <a:bodyPr wrap="none">
            <a:spAutoFit/>
          </a:bodyPr>
          <a:lstStyle/>
          <a:p>
            <a:pPr marL="709930" indent="-342900" algn="just">
              <a:lnSpc>
                <a:spcPct val="115000"/>
              </a:lnSpc>
              <a:spcAft>
                <a:spcPts val="1200"/>
              </a:spcAft>
              <a:buFont typeface="+mj-lt"/>
              <a:buAutoNum type="arabicPeriod" startAt="2"/>
            </a:pPr>
            <a:r>
              <a:rPr lang="en-US" b="1" dirty="0">
                <a:latin typeface="Arial" panose="020B0604020202020204" pitchFamily="34" charset="0"/>
                <a:ea typeface="Times New Roman" panose="02020603050405020304" pitchFamily="18" charset="0"/>
                <a:cs typeface="Arial" panose="020B0604020202020204" pitchFamily="34" charset="0"/>
              </a:rPr>
              <a:t>Kesesuaian dengan Visi dan </a:t>
            </a:r>
            <a:r>
              <a:rPr lang="en-US" b="1" dirty="0" smtClean="0">
                <a:latin typeface="Arial" panose="020B0604020202020204" pitchFamily="34" charset="0"/>
                <a:ea typeface="Times New Roman" panose="02020603050405020304" pitchFamily="18" charset="0"/>
                <a:cs typeface="Arial" panose="020B0604020202020204" pitchFamily="34" charset="0"/>
              </a:rPr>
              <a:t>Misi</a:t>
            </a:r>
          </a:p>
          <a:p>
            <a:pPr marL="709930" indent="-342900" algn="just">
              <a:lnSpc>
                <a:spcPct val="115000"/>
              </a:lnSpc>
              <a:spcAft>
                <a:spcPts val="1200"/>
              </a:spcAft>
              <a:buFont typeface="+mj-lt"/>
              <a:buAutoNum type="arabicPeriod" startAt="2"/>
            </a:pPr>
            <a:r>
              <a:rPr lang="en-US" b="1" dirty="0" smtClean="0">
                <a:effectLst/>
                <a:latin typeface="Arial" panose="020B0604020202020204" pitchFamily="34" charset="0"/>
                <a:ea typeface="Times New Roman" panose="02020603050405020304" pitchFamily="18" charset="0"/>
                <a:cs typeface="Arial" panose="020B0604020202020204" pitchFamily="34" charset="0"/>
              </a:rPr>
              <a:t>Kewajaran</a:t>
            </a:r>
            <a:endParaRPr lang="en-GB" dirty="0" smtClean="0">
              <a:latin typeface="Arial" panose="020B0604020202020204" pitchFamily="34" charset="0"/>
              <a:ea typeface="Times New Roman" panose="02020603050405020304" pitchFamily="18" charset="0"/>
              <a:cs typeface="Times New Roman" panose="02020603050405020304" pitchFamily="18" charset="0"/>
            </a:endParaRPr>
          </a:p>
          <a:p>
            <a:pPr marL="709930" indent="-342900" algn="just">
              <a:lnSpc>
                <a:spcPct val="115000"/>
              </a:lnSpc>
              <a:spcAft>
                <a:spcPts val="1200"/>
              </a:spcAft>
              <a:buFont typeface="+mj-lt"/>
              <a:buAutoNum type="arabicPeriod" startAt="2"/>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Upaya Pengembangan Mutu</a:t>
            </a:r>
          </a:p>
          <a:p>
            <a:pPr marL="709930" indent="-342900" algn="just">
              <a:lnSpc>
                <a:spcPct val="115000"/>
              </a:lnSpc>
              <a:spcAft>
                <a:spcPts val="1200"/>
              </a:spcAft>
              <a:buFont typeface="+mj-lt"/>
              <a:buAutoNum type="arabicPeriod" startAt="2"/>
            </a:pPr>
            <a:r>
              <a:rPr lang="en-GB" b="1" dirty="0" smtClean="0">
                <a:latin typeface="Arial" panose="020B0604020202020204" pitchFamily="34" charset="0"/>
                <a:ea typeface="Times New Roman" panose="02020603050405020304" pitchFamily="18" charset="0"/>
                <a:cs typeface="Times New Roman" panose="02020603050405020304" pitchFamily="18" charset="0"/>
              </a:rPr>
              <a:t>Kendalam yang dihadapi</a:t>
            </a:r>
            <a:endParaRPr lang="en-US" b="1" dirty="0" smtClean="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24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384"/>
            <a:ext cx="8229600" cy="522312"/>
          </a:xfrm>
        </p:spPr>
        <p:txBody>
          <a:bodyPr>
            <a:noAutofit/>
          </a:bodyPr>
          <a:lstStyle/>
          <a:p>
            <a:pPr algn="ctr"/>
            <a:r>
              <a:rPr lang="en-US" sz="4800" b="1" i="1" dirty="0" smtClean="0">
                <a:solidFill>
                  <a:schemeClr val="tx1"/>
                </a:solidFill>
              </a:rPr>
              <a:t>Kerjasama</a:t>
            </a:r>
            <a:endParaRPr lang="id-ID" sz="48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50264409"/>
              </p:ext>
            </p:extLst>
          </p:nvPr>
        </p:nvGraphicFramePr>
        <p:xfrm>
          <a:off x="107504" y="836712"/>
          <a:ext cx="8928991" cy="5608320"/>
        </p:xfrm>
        <a:graphic>
          <a:graphicData uri="http://schemas.openxmlformats.org/drawingml/2006/table">
            <a:tbl>
              <a:tblPr/>
              <a:tblGrid>
                <a:gridCol w="509054"/>
                <a:gridCol w="1583427"/>
                <a:gridCol w="2217511"/>
                <a:gridCol w="1136888"/>
                <a:gridCol w="1138674"/>
                <a:gridCol w="2343437"/>
              </a:tblGrid>
              <a:tr h="0">
                <a:tc>
                  <a:txBody>
                    <a:bodyPr/>
                    <a:lstStyle/>
                    <a:p>
                      <a:pPr algn="ctr">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BAWASLU Provinsi Jambi</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Magang</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Diklat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Penelitian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Pengabdian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Seminar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FGD</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Arial" panose="020B0604020202020204" pitchFamily="34" charset="0"/>
                        <a:buChar char="-"/>
                      </a:pPr>
                      <a:r>
                        <a:rPr lang="id-ID" sz="1600">
                          <a:effectLst/>
                          <a:latin typeface="Arial" panose="020B0604020202020204" pitchFamily="34" charset="0"/>
                          <a:ea typeface="Times New Roman" panose="02020603050405020304" pitchFamily="18" charset="0"/>
                          <a:cs typeface="Arial" panose="020B0604020202020204" pitchFamily="34" charset="0"/>
                        </a:rPr>
                        <a:t>Sosialisasi</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2016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2022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Menempatkan Mahasiswa dengan jumlah pada kegiatan kuliah lapangan.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Harian Pagi Metro Jambi</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Magang, diklat, penelitian, pengabdian, seminar, </a:t>
                      </a:r>
                      <a:r>
                        <a:rPr lang="id-ID" sz="1600" i="1">
                          <a:effectLst/>
                          <a:latin typeface="Arial" panose="020B0604020202020204" pitchFamily="34" charset="0"/>
                          <a:ea typeface="Times New Roman" panose="02020603050405020304" pitchFamily="18" charset="0"/>
                          <a:cs typeface="Arial" panose="020B0604020202020204" pitchFamily="34" charset="0"/>
                        </a:rPr>
                        <a:t>FGD, </a:t>
                      </a:r>
                      <a:r>
                        <a:rPr lang="id-ID" sz="1600">
                          <a:effectLst/>
                          <a:latin typeface="Arial" panose="020B0604020202020204" pitchFamily="34" charset="0"/>
                          <a:ea typeface="Times New Roman" panose="02020603050405020304" pitchFamily="18" charset="0"/>
                          <a:cs typeface="Arial" panose="020B0604020202020204" pitchFamily="34" charset="0"/>
                        </a:rPr>
                        <a:t>dan Sosialisasi</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2016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2022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Mengirim perwakilan Mahasiswa untuk melakukan praktek kuliah lapangan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STIP</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Dr.Fernandes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Kerjasama dalam bidang pendidikan, penelitian dan diskusi</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2016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i="1">
                          <a:effectLst/>
                          <a:latin typeface="Arial" panose="020B0604020202020204" pitchFamily="34" charset="0"/>
                          <a:ea typeface="Times New Roman" panose="02020603050405020304" pitchFamily="18" charset="0"/>
                          <a:cs typeface="Arial" panose="020B0604020202020204" pitchFamily="34" charset="0"/>
                        </a:rPr>
                        <a:t>On progress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Sumbangsih beberapa unit buku, dan FGD terkait persiapan Akreditasi</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Bupati Tanjung Jabung Barat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Kerjasam dalam bidang pendidikan, penelitian, dan pengabdian kepada masyarakat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24/01/201</a:t>
                      </a:r>
                      <a:r>
                        <a:rPr lang="en-US" sz="1600">
                          <a:effectLst/>
                          <a:latin typeface="Arial" panose="020B0604020202020204" pitchFamily="34" charset="0"/>
                          <a:ea typeface="Times New Roman" panose="02020603050405020304" pitchFamily="18" charset="0"/>
                          <a:cs typeface="Arial" panose="020B0604020202020204" pitchFamily="34" charset="0"/>
                        </a:rPr>
                        <a:t>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effectLst/>
                          <a:latin typeface="Arial" panose="020B0604020202020204" pitchFamily="34" charset="0"/>
                          <a:ea typeface="Times New Roman" panose="02020603050405020304" pitchFamily="18" charset="0"/>
                          <a:cs typeface="Arial" panose="020B0604020202020204" pitchFamily="34" charset="0"/>
                        </a:rPr>
                        <a:t>24/01/2022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600" dirty="0">
                          <a:effectLst/>
                          <a:latin typeface="Arial" panose="020B0604020202020204" pitchFamily="34" charset="0"/>
                          <a:ea typeface="Times New Roman" panose="02020603050405020304" pitchFamily="18" charset="0"/>
                          <a:cs typeface="Arial" panose="020B0604020202020204" pitchFamily="34" charset="0"/>
                        </a:rPr>
                        <a:t>Kunjungan dekan Fisipol dan beberapa dosen Ilmu politik membahas kegiatan pengabdian masyarakat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8743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4363106"/>
              </p:ext>
            </p:extLst>
          </p:nvPr>
        </p:nvGraphicFramePr>
        <p:xfrm>
          <a:off x="107504" y="908720"/>
          <a:ext cx="8856983" cy="5421122"/>
        </p:xfrm>
        <a:graphic>
          <a:graphicData uri="http://schemas.openxmlformats.org/drawingml/2006/table">
            <a:tbl>
              <a:tblPr/>
              <a:tblGrid>
                <a:gridCol w="523267"/>
                <a:gridCol w="1554195"/>
                <a:gridCol w="1701077"/>
                <a:gridCol w="1169547"/>
                <a:gridCol w="1829598"/>
                <a:gridCol w="2079299"/>
              </a:tblGrid>
              <a:tr h="1004570">
                <a:tc>
                  <a:txBody>
                    <a:bodyPr/>
                    <a:lstStyle/>
                    <a:p>
                      <a:pPr algn="ctr">
                        <a:lnSpc>
                          <a:spcPct val="115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Faculty of </a:t>
                      </a:r>
                      <a:r>
                        <a:rPr lang="id-ID" sz="1400">
                          <a:effectLst/>
                          <a:latin typeface="Arial" panose="020B0604020202020204" pitchFamily="34" charset="0"/>
                          <a:ea typeface="Times New Roman" panose="02020603050405020304" pitchFamily="18" charset="0"/>
                          <a:cs typeface="Arial" panose="020B0604020202020204" pitchFamily="34" charset="0"/>
                        </a:rPr>
                        <a:t> Social W</a:t>
                      </a:r>
                      <a:r>
                        <a:rPr lang="en-US" sz="1400">
                          <a:effectLst/>
                          <a:latin typeface="Arial" panose="020B0604020202020204" pitchFamily="34" charset="0"/>
                          <a:ea typeface="Times New Roman" panose="02020603050405020304" pitchFamily="18" charset="0"/>
                          <a:cs typeface="Arial" panose="020B0604020202020204" pitchFamily="34" charset="0"/>
                        </a:rPr>
                        <a:t>ork and Social Welfare Huachiew Chalermprakiet University, Thailand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970" indent="-140970" algn="l">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id-ID" sz="1400">
                          <a:effectLst/>
                          <a:latin typeface="Arial" panose="020B0604020202020204" pitchFamily="34" charset="0"/>
                          <a:ea typeface="Times New Roman" panose="02020603050405020304" pitchFamily="18" charset="0"/>
                          <a:cs typeface="Arial" panose="020B0604020202020204" pitchFamily="34" charset="0"/>
                        </a:rPr>
                        <a:t>  </a:t>
                      </a:r>
                      <a:r>
                        <a:rPr lang="en-GB" sz="1400" smtClean="0">
                          <a:effectLst/>
                          <a:latin typeface="Arial" panose="020B0604020202020204" pitchFamily="34" charset="0"/>
                          <a:ea typeface="Times New Roman" panose="02020603050405020304" pitchFamily="18" charset="0"/>
                          <a:cs typeface="Arial" panose="020B0604020202020204" pitchFamily="34" charset="0"/>
                        </a:rPr>
                        <a:t>Pertukaran    </a:t>
                      </a:r>
                      <a:r>
                        <a:rPr lang="en-GB" sz="1400" dirty="0">
                          <a:effectLst/>
                          <a:latin typeface="Arial" panose="020B0604020202020204" pitchFamily="34" charset="0"/>
                          <a:ea typeface="Times New Roman" panose="02020603050405020304" pitchFamily="18" charset="0"/>
                          <a:cs typeface="Arial" panose="020B0604020202020204" pitchFamily="34" charset="0"/>
                        </a:rPr>
                        <a:t>mahasiswa</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140970" indent="-140970" algn="l">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Kerjasama penelitian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140970" indent="-140970" algn="l">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Kerjasama pengajaran dan seminar</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22 Mei 2014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 (lima) tahun setelah tanggal ditanda tangani Mou</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r>
                        <a:rPr lang="en-GB" sz="1400" i="1">
                          <a:effectLst/>
                          <a:latin typeface="Arial" panose="020B0604020202020204" pitchFamily="34" charset="0"/>
                          <a:ea typeface="Times New Roman" panose="02020603050405020304" pitchFamily="18" charset="0"/>
                          <a:cs typeface="Arial" panose="020B0604020202020204" pitchFamily="34" charset="0"/>
                        </a:rPr>
                        <a:t>Transfer of  knowledge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id-ID" sz="1400">
                          <a:effectLst/>
                          <a:latin typeface="Calibri" panose="020F0502020204030204" pitchFamily="34"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4570">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Universitas Utara Malysia (UUM)</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Kerjasama pengajaran dan seminar</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10 Februari 2014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10 Februari 2015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i="1">
                          <a:effectLst/>
                          <a:latin typeface="Arial" panose="020B0604020202020204" pitchFamily="34" charset="0"/>
                          <a:ea typeface="Times New Roman" panose="02020603050405020304" pitchFamily="18" charset="0"/>
                          <a:cs typeface="Arial" panose="020B0604020202020204" pitchFamily="34" charset="0"/>
                        </a:rPr>
                        <a:t>-On Progress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710">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Universiti Kebangsaan Malaysia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GB" sz="1400">
                          <a:effectLst/>
                          <a:latin typeface="Calibri" panose="020F0502020204030204" pitchFamily="34" charset="0"/>
                          <a:ea typeface="Calibri" panose="020F0502020204030204" pitchFamily="34" charset="0"/>
                          <a:cs typeface="Arial" panose="020B0604020202020204" pitchFamily="34" charset="0"/>
                        </a:rPr>
                        <a:t>Kerjasama pengajaran </a:t>
                      </a:r>
                      <a:endParaRPr lang="en-GB"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2016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5 (lima) tahun setelah tanggal ditanda tangani Mou</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i="1">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Pertukaran komunikasi terkait informasi perguruan tinggi</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GB" sz="1400">
                          <a:effectLst/>
                          <a:latin typeface="Calibri" panose="020F0502020204030204" pitchFamily="34"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710">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The University of Newcastle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970" indent="-140970" algn="l">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 </a:t>
                      </a:r>
                      <a:r>
                        <a:rPr lang="en-GB" sz="1400">
                          <a:effectLst/>
                          <a:latin typeface="Arial" panose="020B0604020202020204" pitchFamily="34" charset="0"/>
                          <a:ea typeface="Times New Roman" panose="02020603050405020304" pitchFamily="18" charset="0"/>
                          <a:cs typeface="Arial" panose="020B0604020202020204" pitchFamily="34" charset="0"/>
                        </a:rPr>
                        <a:t>Kerjasama penelitian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Kerjasama pengajaran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29 September 2014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400">
                          <a:effectLst/>
                          <a:latin typeface="Arial" panose="020B0604020202020204" pitchFamily="34" charset="0"/>
                          <a:ea typeface="Times New Roman" panose="02020603050405020304" pitchFamily="18" charset="0"/>
                          <a:cs typeface="Arial" panose="020B0604020202020204" pitchFamily="34" charset="0"/>
                        </a:rPr>
                        <a:t>28 September 2019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id-ID" sz="1400" i="1" dirty="0">
                          <a:effectLst/>
                          <a:latin typeface="Arial" panose="020B0604020202020204" pitchFamily="34" charset="0"/>
                          <a:ea typeface="Times New Roman" panose="02020603050405020304" pitchFamily="18" charset="0"/>
                          <a:cs typeface="Arial" panose="020B0604020202020204" pitchFamily="34" charset="0"/>
                        </a:rPr>
                        <a:t>On Proggress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467544" y="170384"/>
            <a:ext cx="8229600" cy="522312"/>
          </a:xfrm>
        </p:spPr>
        <p:txBody>
          <a:bodyPr>
            <a:noAutofit/>
          </a:bodyPr>
          <a:lstStyle/>
          <a:p>
            <a:pPr algn="ctr"/>
            <a:r>
              <a:rPr lang="en-US" sz="4800" b="1" i="1" dirty="0" smtClean="0">
                <a:solidFill>
                  <a:schemeClr val="tx1"/>
                </a:solidFill>
              </a:rPr>
              <a:t>Kerjasama</a:t>
            </a:r>
            <a:endParaRPr lang="id-ID" sz="4800" dirty="0">
              <a:solidFill>
                <a:schemeClr val="tx1"/>
              </a:solidFill>
            </a:endParaRPr>
          </a:p>
        </p:txBody>
      </p:sp>
    </p:spTree>
    <p:extLst>
      <p:ext uri="{BB962C8B-B14F-4D97-AF65-F5344CB8AC3E}">
        <p14:creationId xmlns:p14="http://schemas.microsoft.com/office/powerpoint/2010/main" val="831386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3648" y="1436583"/>
            <a:ext cx="6408101" cy="1200329"/>
          </a:xfrm>
          <a:prstGeom prst="rect">
            <a:avLst/>
          </a:prstGeom>
          <a:noFill/>
        </p:spPr>
        <p:txBody>
          <a:bodyPr wrap="none" lIns="91440" tIns="45720" rIns="91440" bIns="45720">
            <a:spAutoFit/>
          </a:bodyPr>
          <a:lstStyle/>
          <a:p>
            <a:pPr algn="ctr"/>
            <a:r>
              <a:rPr lang="en-GB"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Terimakasih...</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3997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069"/>
            <a:ext cx="9144000" cy="6924973"/>
          </a:xfrm>
          <a:prstGeom prst="rect">
            <a:avLst/>
          </a:prstGeom>
        </p:spPr>
        <p:txBody>
          <a:bodyPr wrap="square">
            <a:spAutoFit/>
          </a:bodyPr>
          <a:lstStyle/>
          <a:p>
            <a:pPr algn="ctr"/>
            <a:r>
              <a:rPr lang="id-ID" sz="2400" b="1" u="sng" dirty="0"/>
              <a:t>Pembentukan Fakultas </a:t>
            </a:r>
            <a:r>
              <a:rPr lang="en-US" sz="2400" b="1" u="sng" dirty="0" err="1"/>
              <a:t>Ilmu</a:t>
            </a:r>
            <a:r>
              <a:rPr lang="en-US" sz="2400" b="1" u="sng" dirty="0"/>
              <a:t> </a:t>
            </a:r>
            <a:r>
              <a:rPr lang="en-US" sz="2400" b="1" u="sng" dirty="0" err="1"/>
              <a:t>Sosial</a:t>
            </a:r>
            <a:r>
              <a:rPr lang="en-US" sz="2400" b="1" u="sng" dirty="0"/>
              <a:t> </a:t>
            </a:r>
            <a:r>
              <a:rPr lang="en-US" sz="2400" b="1" u="sng" dirty="0" err="1"/>
              <a:t>dan</a:t>
            </a:r>
            <a:r>
              <a:rPr lang="en-US" sz="2400" b="1" u="sng" dirty="0"/>
              <a:t> </a:t>
            </a:r>
            <a:r>
              <a:rPr lang="en-US" sz="2400" b="1" u="sng" dirty="0" err="1"/>
              <a:t>Ilmu</a:t>
            </a:r>
            <a:r>
              <a:rPr lang="en-US" sz="2400" b="1" u="sng" dirty="0"/>
              <a:t> </a:t>
            </a:r>
            <a:r>
              <a:rPr lang="en-US" sz="2400" b="1" u="sng" dirty="0" err="1"/>
              <a:t>Politik</a:t>
            </a:r>
            <a:r>
              <a:rPr lang="id-ID" sz="2400" b="1" u="sng" dirty="0"/>
              <a:t> Universitas Jambi bertujuan untuk</a:t>
            </a:r>
            <a:r>
              <a:rPr lang="id-ID" sz="2400" b="1" u="sng" dirty="0" smtClean="0"/>
              <a:t>:</a:t>
            </a:r>
          </a:p>
          <a:p>
            <a:pPr algn="ctr"/>
            <a:endParaRPr lang="id-ID" sz="1050" dirty="0"/>
          </a:p>
          <a:p>
            <a:pPr lvl="0"/>
            <a:r>
              <a:rPr lang="id-ID" b="1" u="sng" dirty="0"/>
              <a:t>Aspek Pendidikan </a:t>
            </a:r>
          </a:p>
          <a:p>
            <a:pPr marL="342900" lvl="0" indent="-342900">
              <a:buAutoNum type="arabicPeriod"/>
            </a:pPr>
            <a:r>
              <a:rPr lang="id-ID" dirty="0" smtClean="0"/>
              <a:t>Meningkatkan </a:t>
            </a:r>
            <a:r>
              <a:rPr lang="id-ID" dirty="0"/>
              <a:t>layanan penyelenggaraan pendidikan tinggi di bidang ilmu  </a:t>
            </a:r>
            <a:r>
              <a:rPr lang="en-US" dirty="0" err="1"/>
              <a:t>Sosial</a:t>
            </a:r>
            <a:r>
              <a:rPr lang="en-US" dirty="0"/>
              <a:t> </a:t>
            </a:r>
            <a:r>
              <a:rPr lang="en-US" dirty="0" err="1"/>
              <a:t>dan</a:t>
            </a:r>
            <a:r>
              <a:rPr lang="en-US" dirty="0"/>
              <a:t> </a:t>
            </a:r>
            <a:r>
              <a:rPr lang="en-US" dirty="0" err="1"/>
              <a:t>Ilmu</a:t>
            </a:r>
            <a:r>
              <a:rPr lang="en-US" dirty="0"/>
              <a:t> </a:t>
            </a:r>
            <a:r>
              <a:rPr lang="en-US" dirty="0" err="1" smtClean="0"/>
              <a:t>Politik</a:t>
            </a:r>
            <a:endParaRPr lang="id-ID" dirty="0"/>
          </a:p>
          <a:p>
            <a:pPr marL="342900" lvl="0" indent="-342900">
              <a:buAutoNum type="arabicPeriod"/>
            </a:pPr>
            <a:r>
              <a:rPr lang="id-ID" dirty="0" smtClean="0"/>
              <a:t>Meningkatkan </a:t>
            </a:r>
            <a:r>
              <a:rPr lang="id-ID" dirty="0"/>
              <a:t>efektifitas dan ef</a:t>
            </a:r>
            <a:r>
              <a:rPr lang="en-US" dirty="0"/>
              <a:t>fi</a:t>
            </a:r>
            <a:r>
              <a:rPr lang="id-ID" dirty="0"/>
              <a:t>siensi pemanfaatan sumberdaya pendidikan tinggi yang ada di Universitas </a:t>
            </a:r>
            <a:r>
              <a:rPr lang="id-ID" dirty="0" smtClean="0"/>
              <a:t>Jambi;.</a:t>
            </a:r>
          </a:p>
          <a:p>
            <a:pPr marL="342900" lvl="0" indent="-342900" algn="just">
              <a:buAutoNum type="arabicPeriod"/>
            </a:pPr>
            <a:r>
              <a:rPr lang="id-ID" dirty="0" smtClean="0"/>
              <a:t>Meningkatan </a:t>
            </a:r>
            <a:r>
              <a:rPr lang="id-ID" dirty="0"/>
              <a:t>kinerja penyelenggaraan pendidikan tinggi di Universitas </a:t>
            </a:r>
            <a:r>
              <a:rPr lang="id-ID" dirty="0" smtClean="0"/>
              <a:t>Jambi.</a:t>
            </a:r>
          </a:p>
          <a:p>
            <a:pPr marL="342900" lvl="0" indent="-342900">
              <a:buAutoNum type="arabicPeriod"/>
            </a:pPr>
            <a:r>
              <a:rPr lang="id-ID" dirty="0" smtClean="0"/>
              <a:t>Meningkatkan </a:t>
            </a:r>
            <a:r>
              <a:rPr lang="id-ID" dirty="0"/>
              <a:t>daya tampung mahasiswa dalam rangka untuk berpartisipasi memberikan pemerataan kesempatan belajar pada pendidikan tinggi</a:t>
            </a:r>
            <a:r>
              <a:rPr lang="id-ID" dirty="0" smtClean="0"/>
              <a:t>;</a:t>
            </a:r>
            <a:endParaRPr lang="id-ID" dirty="0"/>
          </a:p>
          <a:p>
            <a:pPr lvl="0"/>
            <a:r>
              <a:rPr lang="id-ID" b="1" u="sng" dirty="0"/>
              <a:t>Aspek Penelitian</a:t>
            </a:r>
          </a:p>
          <a:p>
            <a:pPr marL="342900" lvl="0" indent="-342900">
              <a:buAutoNum type="arabicPeriod"/>
            </a:pPr>
            <a:r>
              <a:rPr lang="id-ID" dirty="0" smtClean="0"/>
              <a:t>Meningkatkan </a:t>
            </a:r>
            <a:r>
              <a:rPr lang="id-ID" dirty="0"/>
              <a:t>secara kuantitas dan kualitas penelitian mahasiswa dan dosen</a:t>
            </a:r>
            <a:r>
              <a:rPr lang="en-US" dirty="0"/>
              <a:t> </a:t>
            </a:r>
            <a:r>
              <a:rPr lang="en-US" dirty="0" err="1"/>
              <a:t>bidang</a:t>
            </a:r>
            <a:r>
              <a:rPr lang="en-US" dirty="0"/>
              <a:t> </a:t>
            </a:r>
            <a:r>
              <a:rPr lang="en-US" dirty="0" err="1"/>
              <a:t>Ilmu</a:t>
            </a:r>
            <a:r>
              <a:rPr lang="en-US" dirty="0"/>
              <a:t> </a:t>
            </a:r>
            <a:r>
              <a:rPr lang="en-US" dirty="0" err="1"/>
              <a:t>Sosial</a:t>
            </a:r>
            <a:r>
              <a:rPr lang="en-US" dirty="0"/>
              <a:t> </a:t>
            </a:r>
            <a:r>
              <a:rPr lang="en-US" dirty="0" err="1"/>
              <a:t>dan</a:t>
            </a:r>
            <a:r>
              <a:rPr lang="en-US" dirty="0"/>
              <a:t> </a:t>
            </a:r>
            <a:r>
              <a:rPr lang="en-US" dirty="0" err="1"/>
              <a:t>Ilmu</a:t>
            </a:r>
            <a:r>
              <a:rPr lang="en-US" dirty="0"/>
              <a:t> </a:t>
            </a:r>
            <a:r>
              <a:rPr lang="en-US" dirty="0" err="1" smtClean="0"/>
              <a:t>Politik</a:t>
            </a:r>
            <a:r>
              <a:rPr lang="en-US" dirty="0" smtClean="0"/>
              <a:t>.</a:t>
            </a:r>
            <a:endParaRPr lang="id-ID" dirty="0"/>
          </a:p>
          <a:p>
            <a:pPr marL="342900" lvl="0" indent="-342900">
              <a:buAutoNum type="arabicPeriod"/>
            </a:pPr>
            <a:r>
              <a:rPr lang="id-ID" dirty="0" smtClean="0"/>
              <a:t>Mengembangkan </a:t>
            </a:r>
            <a:r>
              <a:rPr lang="id-ID" dirty="0"/>
              <a:t>kerjasama penelitian </a:t>
            </a:r>
            <a:r>
              <a:rPr lang="en-US" dirty="0" err="1"/>
              <a:t>bidang</a:t>
            </a:r>
            <a:r>
              <a:rPr lang="en-US" dirty="0"/>
              <a:t> </a:t>
            </a:r>
            <a:r>
              <a:rPr lang="en-US" dirty="0" err="1"/>
              <a:t>Sosial</a:t>
            </a:r>
            <a:r>
              <a:rPr lang="en-US" dirty="0"/>
              <a:t> </a:t>
            </a:r>
            <a:r>
              <a:rPr lang="en-US" dirty="0" err="1"/>
              <a:t>dan</a:t>
            </a:r>
            <a:r>
              <a:rPr lang="en-US" dirty="0"/>
              <a:t> </a:t>
            </a:r>
            <a:r>
              <a:rPr lang="en-US" dirty="0" err="1"/>
              <a:t>Politik</a:t>
            </a:r>
            <a:r>
              <a:rPr lang="en-US" dirty="0"/>
              <a:t> </a:t>
            </a:r>
            <a:r>
              <a:rPr lang="id-ID" dirty="0"/>
              <a:t>baik regional dan international</a:t>
            </a:r>
            <a:r>
              <a:rPr lang="en-US" dirty="0" smtClean="0"/>
              <a:t>.</a:t>
            </a:r>
            <a:endParaRPr lang="id-ID" dirty="0"/>
          </a:p>
          <a:p>
            <a:pPr lvl="0"/>
            <a:r>
              <a:rPr lang="id-ID" b="1" u="sng" dirty="0"/>
              <a:t>Aspek Pengabdian</a:t>
            </a:r>
          </a:p>
          <a:p>
            <a:pPr marL="342900" lvl="0" indent="-342900">
              <a:buAutoNum type="arabicPeriod"/>
            </a:pPr>
            <a:r>
              <a:rPr lang="id-ID" dirty="0" smtClean="0"/>
              <a:t>Meningkatkan </a:t>
            </a:r>
            <a:r>
              <a:rPr lang="id-ID" dirty="0"/>
              <a:t>kesempatan kerjasama</a:t>
            </a:r>
            <a:r>
              <a:rPr lang="en-US" dirty="0"/>
              <a:t> </a:t>
            </a:r>
            <a:r>
              <a:rPr lang="en-US" dirty="0" err="1"/>
              <a:t>dengan</a:t>
            </a:r>
            <a:r>
              <a:rPr lang="en-US" dirty="0"/>
              <a:t> </a:t>
            </a:r>
            <a:r>
              <a:rPr lang="en-US" dirty="0" err="1"/>
              <a:t>berbagai</a:t>
            </a:r>
            <a:r>
              <a:rPr lang="en-US" dirty="0"/>
              <a:t> </a:t>
            </a:r>
            <a:r>
              <a:rPr lang="en-US" dirty="0" err="1"/>
              <a:t>pihak</a:t>
            </a:r>
            <a:r>
              <a:rPr lang="en-US" dirty="0"/>
              <a:t> </a:t>
            </a:r>
            <a:r>
              <a:rPr lang="en-US" dirty="0" err="1"/>
              <a:t>dari</a:t>
            </a:r>
            <a:r>
              <a:rPr lang="en-US" dirty="0"/>
              <a:t> </a:t>
            </a:r>
            <a:r>
              <a:rPr lang="en-US" dirty="0" err="1"/>
              <a:t>lembaga</a:t>
            </a:r>
            <a:r>
              <a:rPr lang="en-US" dirty="0"/>
              <a:t> </a:t>
            </a:r>
            <a:r>
              <a:rPr lang="en-US" dirty="0" err="1"/>
              <a:t>pemerintah</a:t>
            </a:r>
            <a:r>
              <a:rPr lang="en-US" dirty="0"/>
              <a:t>, </a:t>
            </a:r>
            <a:r>
              <a:rPr lang="en-US" dirty="0" err="1"/>
              <a:t>perusahaan</a:t>
            </a:r>
            <a:r>
              <a:rPr lang="en-US" dirty="0"/>
              <a:t> </a:t>
            </a:r>
            <a:r>
              <a:rPr lang="en-US" dirty="0" err="1"/>
              <a:t>swasta</a:t>
            </a:r>
            <a:r>
              <a:rPr lang="en-US" dirty="0"/>
              <a:t>, </a:t>
            </a:r>
            <a:r>
              <a:rPr lang="en-US" dirty="0" err="1"/>
              <a:t>Lembaga</a:t>
            </a:r>
            <a:r>
              <a:rPr lang="en-US" dirty="0"/>
              <a:t> </a:t>
            </a:r>
            <a:r>
              <a:rPr lang="en-US" dirty="0" err="1"/>
              <a:t>Swadaya</a:t>
            </a:r>
            <a:r>
              <a:rPr lang="en-US" dirty="0"/>
              <a:t> </a:t>
            </a:r>
            <a:r>
              <a:rPr lang="en-US" dirty="0" err="1"/>
              <a:t>Masyarakat</a:t>
            </a:r>
            <a:r>
              <a:rPr lang="en-US" dirty="0"/>
              <a:t> </a:t>
            </a:r>
            <a:r>
              <a:rPr lang="en-US" dirty="0" err="1"/>
              <a:t>dan</a:t>
            </a:r>
            <a:r>
              <a:rPr lang="en-US" dirty="0"/>
              <a:t> </a:t>
            </a:r>
            <a:r>
              <a:rPr lang="en-US" dirty="0" err="1" smtClean="0"/>
              <a:t>Masyarakat</a:t>
            </a:r>
            <a:r>
              <a:rPr lang="en-US" dirty="0" smtClean="0"/>
              <a:t>.</a:t>
            </a:r>
            <a:endParaRPr lang="id-ID" dirty="0"/>
          </a:p>
          <a:p>
            <a:pPr marL="342900" lvl="0" indent="-342900">
              <a:buAutoNum type="arabicPeriod"/>
            </a:pPr>
            <a:r>
              <a:rPr lang="id-ID" dirty="0" smtClean="0"/>
              <a:t>M</a:t>
            </a:r>
            <a:r>
              <a:rPr lang="en-US" dirty="0" err="1" smtClean="0"/>
              <a:t>eningkatkan</a:t>
            </a:r>
            <a:r>
              <a:rPr lang="en-US" dirty="0" smtClean="0"/>
              <a:t> </a:t>
            </a:r>
            <a:r>
              <a:rPr lang="en-US" dirty="0" err="1"/>
              <a:t>peran</a:t>
            </a:r>
            <a:r>
              <a:rPr lang="en-US" dirty="0"/>
              <a:t> </a:t>
            </a:r>
            <a:r>
              <a:rPr lang="en-US" dirty="0" err="1"/>
              <a:t>Universitas</a:t>
            </a:r>
            <a:r>
              <a:rPr lang="en-US" dirty="0"/>
              <a:t> Jambi </a:t>
            </a:r>
            <a:r>
              <a:rPr lang="en-US" dirty="0" err="1"/>
              <a:t>dalam</a:t>
            </a:r>
            <a:r>
              <a:rPr lang="en-US" dirty="0"/>
              <a:t> </a:t>
            </a:r>
            <a:r>
              <a:rPr lang="en-US" dirty="0" err="1"/>
              <a:t>upaya</a:t>
            </a:r>
            <a:r>
              <a:rPr lang="en-US" dirty="0"/>
              <a:t> </a:t>
            </a:r>
            <a:r>
              <a:rPr lang="en-US" dirty="0" err="1"/>
              <a:t>pemberdayaan</a:t>
            </a:r>
            <a:r>
              <a:rPr lang="en-US" dirty="0"/>
              <a:t> </a:t>
            </a:r>
            <a:r>
              <a:rPr lang="en-US" dirty="0" err="1"/>
              <a:t>masyarakat</a:t>
            </a:r>
            <a:r>
              <a:rPr lang="en-US" dirty="0"/>
              <a:t> </a:t>
            </a:r>
            <a:r>
              <a:rPr lang="en-US" dirty="0" err="1"/>
              <a:t>bidang</a:t>
            </a:r>
            <a:r>
              <a:rPr lang="en-US" dirty="0"/>
              <a:t> </a:t>
            </a:r>
            <a:r>
              <a:rPr lang="en-US" dirty="0" err="1"/>
              <a:t>sosial</a:t>
            </a:r>
            <a:r>
              <a:rPr lang="en-US" dirty="0"/>
              <a:t> </a:t>
            </a:r>
            <a:r>
              <a:rPr lang="en-US" dirty="0" err="1"/>
              <a:t>politik</a:t>
            </a:r>
            <a:r>
              <a:rPr lang="en-US" dirty="0"/>
              <a:t> di level </a:t>
            </a:r>
            <a:r>
              <a:rPr lang="en-US" dirty="0" err="1"/>
              <a:t>masyarakat</a:t>
            </a:r>
            <a:r>
              <a:rPr lang="en-US" dirty="0"/>
              <a:t> </a:t>
            </a:r>
            <a:r>
              <a:rPr lang="en-US" dirty="0" err="1"/>
              <a:t>terkait</a:t>
            </a:r>
            <a:r>
              <a:rPr lang="en-US" dirty="0"/>
              <a:t> </a:t>
            </a:r>
            <a:r>
              <a:rPr lang="en-US" dirty="0" err="1"/>
              <a:t>dengan</a:t>
            </a:r>
            <a:r>
              <a:rPr lang="en-US" dirty="0"/>
              <a:t> </a:t>
            </a:r>
            <a:r>
              <a:rPr lang="en-US" dirty="0" err="1"/>
              <a:t>perubahan</a:t>
            </a:r>
            <a:r>
              <a:rPr lang="en-US" dirty="0"/>
              <a:t> </a:t>
            </a:r>
            <a:r>
              <a:rPr lang="en-US" dirty="0" err="1"/>
              <a:t>orientasi</a:t>
            </a:r>
            <a:r>
              <a:rPr lang="en-US" dirty="0"/>
              <a:t> agar </a:t>
            </a:r>
            <a:r>
              <a:rPr lang="en-US" dirty="0" err="1"/>
              <a:t>dapat</a:t>
            </a:r>
            <a:r>
              <a:rPr lang="en-US" dirty="0"/>
              <a:t> </a:t>
            </a:r>
            <a:r>
              <a:rPr lang="en-US" dirty="0" err="1"/>
              <a:t>mendukung</a:t>
            </a:r>
            <a:r>
              <a:rPr lang="en-US" dirty="0"/>
              <a:t> </a:t>
            </a:r>
            <a:r>
              <a:rPr lang="en-US" dirty="0" err="1"/>
              <a:t>perubahan</a:t>
            </a:r>
            <a:r>
              <a:rPr lang="en-US" dirty="0"/>
              <a:t> </a:t>
            </a:r>
            <a:r>
              <a:rPr lang="en-US" dirty="0" err="1"/>
              <a:t>sistem</a:t>
            </a:r>
            <a:r>
              <a:rPr lang="en-US" dirty="0"/>
              <a:t> </a:t>
            </a:r>
            <a:r>
              <a:rPr lang="en-US" dirty="0" err="1"/>
              <a:t>lebih</a:t>
            </a:r>
            <a:r>
              <a:rPr lang="en-US" dirty="0"/>
              <a:t> </a:t>
            </a:r>
            <a:r>
              <a:rPr lang="en-US" dirty="0" err="1" smtClean="0"/>
              <a:t>baik</a:t>
            </a:r>
            <a:r>
              <a:rPr lang="id-ID" dirty="0" smtClean="0"/>
              <a:t>.</a:t>
            </a:r>
          </a:p>
          <a:p>
            <a:pPr marL="342900" lvl="0" indent="-342900">
              <a:buAutoNum type="arabicPeriod"/>
            </a:pPr>
            <a:r>
              <a:rPr lang="id-ID" dirty="0" smtClean="0"/>
              <a:t>Merealisasikan </a:t>
            </a:r>
            <a:r>
              <a:rPr lang="id-ID" dirty="0"/>
              <a:t>rencana pengembangan Universitas Jambi dalam memantapkan jumlah fakultas di bidang </a:t>
            </a:r>
            <a:r>
              <a:rPr lang="en-US" dirty="0" err="1"/>
              <a:t>Ilmu</a:t>
            </a:r>
            <a:r>
              <a:rPr lang="en-US" dirty="0"/>
              <a:t> </a:t>
            </a:r>
            <a:r>
              <a:rPr lang="en-US" dirty="0" err="1"/>
              <a:t>Sosial</a:t>
            </a:r>
            <a:endParaRPr lang="id-ID" dirty="0"/>
          </a:p>
        </p:txBody>
      </p:sp>
    </p:spTree>
    <p:extLst>
      <p:ext uri="{BB962C8B-B14F-4D97-AF65-F5344CB8AC3E}">
        <p14:creationId xmlns:p14="http://schemas.microsoft.com/office/powerpoint/2010/main" val="16642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1000"/>
                                        <p:tgtEl>
                                          <p:spTgt spid="2">
                                            <p:txEl>
                                              <p:pRg st="8" end="8"/>
                                            </p:txEl>
                                          </p:spTgt>
                                        </p:tgtEl>
                                      </p:cBhvr>
                                    </p:animEffect>
                                    <p:anim calcmode="lin" valueType="num">
                                      <p:cBhvr>
                                        <p:cTn id="4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1000"/>
                                        <p:tgtEl>
                                          <p:spTgt spid="2">
                                            <p:txEl>
                                              <p:pRg st="9" end="9"/>
                                            </p:txEl>
                                          </p:spTgt>
                                        </p:tgtEl>
                                      </p:cBhvr>
                                    </p:animEffect>
                                    <p:anim calcmode="lin" valueType="num">
                                      <p:cBhvr>
                                        <p:cTn id="5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1000"/>
                                        <p:tgtEl>
                                          <p:spTgt spid="2">
                                            <p:txEl>
                                              <p:pRg st="10" end="10"/>
                                            </p:txEl>
                                          </p:spTgt>
                                        </p:tgtEl>
                                      </p:cBhvr>
                                    </p:animEffect>
                                    <p:anim calcmode="lin" valueType="num">
                                      <p:cBhvr>
                                        <p:cTn id="5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1000"/>
                                        <p:tgtEl>
                                          <p:spTgt spid="2">
                                            <p:txEl>
                                              <p:pRg st="11" end="11"/>
                                            </p:txEl>
                                          </p:spTgt>
                                        </p:tgtEl>
                                      </p:cBhvr>
                                    </p:animEffect>
                                    <p:anim calcmode="lin" valueType="num">
                                      <p:cBhvr>
                                        <p:cTn id="6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2" end="12"/>
                                            </p:txEl>
                                          </p:spTgt>
                                        </p:tgtEl>
                                        <p:attrNameLst>
                                          <p:attrName>style.visibility</p:attrName>
                                        </p:attrNameLst>
                                      </p:cBhvr>
                                      <p:to>
                                        <p:strVal val="visible"/>
                                      </p:to>
                                    </p:set>
                                    <p:animEffect transition="in" filter="fade">
                                      <p:cBhvr>
                                        <p:cTn id="68" dur="1000"/>
                                        <p:tgtEl>
                                          <p:spTgt spid="2">
                                            <p:txEl>
                                              <p:pRg st="12" end="12"/>
                                            </p:txEl>
                                          </p:spTgt>
                                        </p:tgtEl>
                                      </p:cBhvr>
                                    </p:animEffect>
                                    <p:anim calcmode="lin" valueType="num">
                                      <p:cBhvr>
                                        <p:cTn id="6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Effect transition="in" filter="fade">
                                      <p:cBhvr>
                                        <p:cTn id="73" dur="1000"/>
                                        <p:tgtEl>
                                          <p:spTgt spid="2">
                                            <p:txEl>
                                              <p:pRg st="13" end="13"/>
                                            </p:txEl>
                                          </p:spTgt>
                                        </p:tgtEl>
                                      </p:cBhvr>
                                    </p:animEffect>
                                    <p:anim calcmode="lin" valueType="num">
                                      <p:cBhvr>
                                        <p:cTn id="7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80728"/>
            <a:ext cx="9144000" cy="769441"/>
          </a:xfrm>
          <a:prstGeom prst="rect">
            <a:avLst/>
          </a:prstGeom>
          <a:noFill/>
        </p:spPr>
        <p:txBody>
          <a:bodyPr wrap="square" rtlCol="0">
            <a:spAutoFit/>
          </a:bodyPr>
          <a:lstStyle/>
          <a:p>
            <a:pPr algn="ctr"/>
            <a:r>
              <a:rPr lang="id-ID" sz="4400" u="sng" dirty="0" smtClean="0"/>
              <a:t>Sasaran dan Strategi Pencapaian:</a:t>
            </a:r>
            <a:endParaRPr lang="id-ID" sz="4400" u="sng" dirty="0"/>
          </a:p>
        </p:txBody>
      </p:sp>
      <p:sp>
        <p:nvSpPr>
          <p:cNvPr id="5" name="Rectangle 4"/>
          <p:cNvSpPr/>
          <p:nvPr/>
        </p:nvSpPr>
        <p:spPr>
          <a:xfrm>
            <a:off x="8918" y="2322746"/>
            <a:ext cx="8955569" cy="4401205"/>
          </a:xfrm>
          <a:prstGeom prst="rect">
            <a:avLst/>
          </a:prstGeom>
        </p:spPr>
        <p:txBody>
          <a:bodyPr wrap="square">
            <a:spAutoFit/>
          </a:bodyPr>
          <a:lstStyle/>
          <a:p>
            <a:pPr marL="342900" indent="-342900" algn="just">
              <a:buAutoNum type="arabicPeriod"/>
            </a:pPr>
            <a:r>
              <a:rPr lang="id-ID" sz="2800" dirty="0" smtClean="0"/>
              <a:t>Meningkatkan </a:t>
            </a:r>
            <a:r>
              <a:rPr lang="id-ID" sz="2800" dirty="0"/>
              <a:t>pendidikan Ilmu sosial dan Ilmu Politik berorientasi kearifan lokal, </a:t>
            </a:r>
            <a:r>
              <a:rPr lang="en-US" sz="2800" dirty="0" err="1"/>
              <a:t>perkembangan</a:t>
            </a:r>
            <a:r>
              <a:rPr lang="id-ID" sz="2800" dirty="0"/>
              <a:t> Dinamika Perpolitikan dan Pemerintahan nasional dan internasional</a:t>
            </a:r>
            <a:r>
              <a:rPr lang="en-US" sz="2800" dirty="0" smtClean="0"/>
              <a:t>.</a:t>
            </a:r>
            <a:endParaRPr lang="id-ID" sz="2800" dirty="0" smtClean="0"/>
          </a:p>
          <a:p>
            <a:pPr marL="342900" indent="-342900" algn="just">
              <a:buAutoNum type="arabicPeriod"/>
            </a:pPr>
            <a:r>
              <a:rPr lang="id-ID" sz="2800" dirty="0"/>
              <a:t>Meningkatkan kualitas dan kuantitas penelitian</a:t>
            </a:r>
            <a:r>
              <a:rPr lang="en-US" sz="2800" dirty="0"/>
              <a:t>, </a:t>
            </a:r>
            <a:r>
              <a:rPr lang="en-US" sz="2800" dirty="0" err="1"/>
              <a:t>pengabdian</a:t>
            </a:r>
            <a:r>
              <a:rPr lang="en-US" sz="2800" dirty="0"/>
              <a:t> </a:t>
            </a:r>
            <a:r>
              <a:rPr lang="id-ID" sz="2800" dirty="0"/>
              <a:t>sosial dan Politik bidang sumber daya alam yang berke</a:t>
            </a:r>
            <a:r>
              <a:rPr lang="en-US" sz="2800" dirty="0" err="1"/>
              <a:t>lanjutan</a:t>
            </a:r>
            <a:r>
              <a:rPr lang="en-US" sz="2800" dirty="0" smtClean="0"/>
              <a:t>.</a:t>
            </a:r>
            <a:endParaRPr lang="id-ID" sz="2800" dirty="0" smtClean="0"/>
          </a:p>
          <a:p>
            <a:pPr marL="342900" indent="-342900" algn="just">
              <a:buAutoNum type="arabicPeriod"/>
            </a:pPr>
            <a:r>
              <a:rPr lang="id-ID" sz="2800" dirty="0"/>
              <a:t>Meningkatkan </a:t>
            </a:r>
            <a:r>
              <a:rPr lang="en-US" sz="2800" dirty="0" err="1"/>
              <a:t>manajemen</a:t>
            </a:r>
            <a:r>
              <a:rPr lang="en-US" sz="2800" dirty="0"/>
              <a:t> internal </a:t>
            </a:r>
            <a:r>
              <a:rPr lang="id-ID" sz="2800" dirty="0"/>
              <a:t>organisasi </a:t>
            </a:r>
            <a:r>
              <a:rPr lang="en-US" sz="2800" dirty="0"/>
              <a:t>yang </a:t>
            </a:r>
            <a:r>
              <a:rPr lang="en-US" sz="2800" dirty="0" err="1"/>
              <a:t>efektif</a:t>
            </a:r>
            <a:r>
              <a:rPr lang="en-US" sz="2800" dirty="0"/>
              <a:t> </a:t>
            </a:r>
            <a:r>
              <a:rPr lang="en-US" sz="2800" dirty="0" err="1"/>
              <a:t>dan</a:t>
            </a:r>
            <a:r>
              <a:rPr lang="en-US" sz="2800" dirty="0"/>
              <a:t> </a:t>
            </a:r>
            <a:r>
              <a:rPr lang="en-US" sz="2800" dirty="0" err="1"/>
              <a:t>efisien</a:t>
            </a:r>
            <a:r>
              <a:rPr lang="en-US" sz="2800" dirty="0" smtClean="0"/>
              <a:t>.</a:t>
            </a:r>
            <a:endParaRPr lang="id-ID" sz="2800" dirty="0" smtClean="0"/>
          </a:p>
          <a:p>
            <a:pPr marL="342900" indent="-342900" algn="just">
              <a:buAutoNum type="arabicPeriod"/>
            </a:pPr>
            <a:endParaRPr lang="id-ID" sz="2800" dirty="0"/>
          </a:p>
        </p:txBody>
      </p:sp>
    </p:spTree>
    <p:extLst>
      <p:ext uri="{BB962C8B-B14F-4D97-AF65-F5344CB8AC3E}">
        <p14:creationId xmlns:p14="http://schemas.microsoft.com/office/powerpoint/2010/main" val="238954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407" y="651460"/>
            <a:ext cx="8856984" cy="1077218"/>
          </a:xfrm>
          <a:prstGeom prst="rect">
            <a:avLst/>
          </a:prstGeom>
          <a:ln w="19050">
            <a:solidFill>
              <a:srgbClr val="FF0000"/>
            </a:solidFill>
          </a:ln>
        </p:spPr>
        <p:txBody>
          <a:bodyPr wrap="square">
            <a:spAutoFit/>
          </a:bodyPr>
          <a:lstStyle/>
          <a:p>
            <a:pPr algn="ctr"/>
            <a:r>
              <a:rPr lang="en-US" sz="3200" b="1" dirty="0" smtClean="0"/>
              <a:t>TATA </a:t>
            </a:r>
            <a:r>
              <a:rPr lang="en-US" sz="3200" b="1" dirty="0"/>
              <a:t>PAMONG, KEPEMIMPINAN, </a:t>
            </a:r>
            <a:r>
              <a:rPr lang="id-ID" sz="3200" dirty="0"/>
              <a:t> </a:t>
            </a:r>
            <a:r>
              <a:rPr lang="en-US" sz="3200" b="1" dirty="0" smtClean="0"/>
              <a:t>SISTEM </a:t>
            </a:r>
            <a:r>
              <a:rPr lang="en-US" sz="3200" b="1" dirty="0"/>
              <a:t>PENGELOLAAN, DAN PENJAMINAN MUTU</a:t>
            </a:r>
            <a:endParaRPr lang="id-ID" sz="3200" dirty="0"/>
          </a:p>
        </p:txBody>
      </p:sp>
      <p:sp>
        <p:nvSpPr>
          <p:cNvPr id="5" name="Rectangle 4"/>
          <p:cNvSpPr/>
          <p:nvPr/>
        </p:nvSpPr>
        <p:spPr>
          <a:xfrm>
            <a:off x="179512" y="2211829"/>
            <a:ext cx="3528530" cy="646331"/>
          </a:xfrm>
          <a:prstGeom prst="rect">
            <a:avLst/>
          </a:prstGeom>
        </p:spPr>
        <p:txBody>
          <a:bodyPr wrap="none">
            <a:spAutoFit/>
          </a:bodyPr>
          <a:lstStyle/>
          <a:p>
            <a:r>
              <a:rPr lang="en-US" sz="3600" b="1" dirty="0" smtClean="0">
                <a:latin typeface="Monotype Corsiva" pitchFamily="66" charset="0"/>
              </a:rPr>
              <a:t>Sistem </a:t>
            </a:r>
            <a:r>
              <a:rPr lang="en-US" sz="3600" b="1" dirty="0">
                <a:latin typeface="Monotype Corsiva" pitchFamily="66" charset="0"/>
              </a:rPr>
              <a:t>Tata Pamong</a:t>
            </a:r>
            <a:endParaRPr lang="id-ID" sz="3600" dirty="0">
              <a:latin typeface="Monotype Corsiva" pitchFamily="66" charset="0"/>
            </a:endParaRPr>
          </a:p>
        </p:txBody>
      </p:sp>
      <p:sp>
        <p:nvSpPr>
          <p:cNvPr id="2" name="Rectangle 1"/>
          <p:cNvSpPr/>
          <p:nvPr/>
        </p:nvSpPr>
        <p:spPr>
          <a:xfrm>
            <a:off x="611560" y="2787893"/>
            <a:ext cx="8268428" cy="3816429"/>
          </a:xfrm>
          <a:prstGeom prst="rect">
            <a:avLst/>
          </a:prstGeom>
        </p:spPr>
        <p:txBody>
          <a:bodyPr wrap="square">
            <a:spAutoFit/>
          </a:bodyPr>
          <a:lstStyle/>
          <a:p>
            <a:pPr algn="just"/>
            <a:r>
              <a:rPr lang="id-ID" sz="2200" dirty="0"/>
              <a:t>Tata pamong pada Fakultas Ilmu Sosial dan Ilmu Politik Universitas Jambi didasarkan pada UU Pendidikan Tinggi, UU tentang Guru dan Dosen, PP tentang Dosen, Peraturan Menteri Pendidikan dan Kebudayaan yang berkaitan dengan Kurikulum, Standar Penyelenggaraan Pendidikan Tinggi, Statuta Universitas Jambi (Permendikbud No. 19 Tahun 2014 tentang Organisasi dan Tata Kerja Universitas Jambi), Peraturan Akademik Universitas Jambi (Peraturan Rektor Unja No. 1223/UN21/DT/2013 Tentang Peraturan Akademik Universitas Jambi, Renstra Bisnis Universitas Jambi tahun 2014, Pedoman Kerjasama Akademik dan Non Akademik Universitas Jambi 2014.</a:t>
            </a:r>
          </a:p>
        </p:txBody>
      </p:sp>
    </p:spTree>
    <p:extLst>
      <p:ext uri="{BB962C8B-B14F-4D97-AF65-F5344CB8AC3E}">
        <p14:creationId xmlns:p14="http://schemas.microsoft.com/office/powerpoint/2010/main" val="12973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4"/>
            <a:ext cx="9144000" cy="461665"/>
          </a:xfrm>
          <a:prstGeom prst="rect">
            <a:avLst/>
          </a:prstGeom>
        </p:spPr>
        <p:txBody>
          <a:bodyPr wrap="square">
            <a:spAutoFit/>
          </a:bodyPr>
          <a:lstStyle/>
          <a:p>
            <a:pPr algn="ctr"/>
            <a:r>
              <a:rPr lang="id-ID" sz="2400" b="1" u="sng" dirty="0" smtClean="0"/>
              <a:t>SISTEM DAN PELAKSANAAN TATA PAMONG</a:t>
            </a:r>
            <a:endParaRPr lang="id-ID" sz="2400" b="1" u="sng" dirty="0"/>
          </a:p>
        </p:txBody>
      </p:sp>
      <p:sp>
        <p:nvSpPr>
          <p:cNvPr id="5" name="Rounded Rectangle 4"/>
          <p:cNvSpPr/>
          <p:nvPr/>
        </p:nvSpPr>
        <p:spPr>
          <a:xfrm>
            <a:off x="251520" y="548680"/>
            <a:ext cx="8640960"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err="1" smtClean="0"/>
              <a:t>Kredibel</a:t>
            </a:r>
            <a:r>
              <a:rPr lang="id-ID" b="1" dirty="0" smtClean="0"/>
              <a:t>:</a:t>
            </a:r>
            <a:endParaRPr lang="id-ID" dirty="0"/>
          </a:p>
          <a:p>
            <a:pPr algn="just"/>
            <a:r>
              <a:rPr lang="en-US" dirty="0" err="1"/>
              <a:t>Aspek</a:t>
            </a:r>
            <a:r>
              <a:rPr lang="en-US" dirty="0"/>
              <a:t> </a:t>
            </a:r>
            <a:r>
              <a:rPr lang="en-US" dirty="0" err="1"/>
              <a:t>kredibel</a:t>
            </a:r>
            <a:r>
              <a:rPr lang="en-US" dirty="0"/>
              <a:t> </a:t>
            </a:r>
            <a:r>
              <a:rPr lang="en-US" dirty="0" err="1"/>
              <a:t>sistem</a:t>
            </a:r>
            <a:r>
              <a:rPr lang="en-US" dirty="0"/>
              <a:t> </a:t>
            </a:r>
            <a:r>
              <a:rPr lang="en-US" dirty="0" err="1"/>
              <a:t>dan</a:t>
            </a:r>
            <a:r>
              <a:rPr lang="en-US" dirty="0"/>
              <a:t> </a:t>
            </a:r>
            <a:r>
              <a:rPr lang="en-US" dirty="0" err="1"/>
              <a:t>tata</a:t>
            </a:r>
            <a:r>
              <a:rPr lang="en-US" dirty="0"/>
              <a:t> </a:t>
            </a:r>
            <a:r>
              <a:rPr lang="en-US" dirty="0" err="1"/>
              <a:t>pamong</a:t>
            </a:r>
            <a:r>
              <a:rPr lang="en-US" dirty="0"/>
              <a:t> </a:t>
            </a:r>
            <a:r>
              <a:rPr lang="en-US" dirty="0" err="1"/>
              <a:t>antara</a:t>
            </a:r>
            <a:r>
              <a:rPr lang="en-US" dirty="0"/>
              <a:t> lain </a:t>
            </a:r>
            <a:r>
              <a:rPr lang="en-US" dirty="0" err="1"/>
              <a:t>buktikan</a:t>
            </a:r>
            <a:r>
              <a:rPr lang="en-US" dirty="0"/>
              <a:t> </a:t>
            </a:r>
            <a:r>
              <a:rPr lang="en-US" dirty="0" err="1"/>
              <a:t>dalam</a:t>
            </a:r>
            <a:r>
              <a:rPr lang="en-US" dirty="0"/>
              <a:t> system </a:t>
            </a:r>
            <a:r>
              <a:rPr lang="en-US" dirty="0" err="1"/>
              <a:t>rekrutmen</a:t>
            </a:r>
            <a:r>
              <a:rPr lang="en-US" dirty="0"/>
              <a:t> </a:t>
            </a:r>
            <a:r>
              <a:rPr lang="en-US" dirty="0" err="1"/>
              <a:t>pimpinan</a:t>
            </a:r>
            <a:r>
              <a:rPr lang="en-US" dirty="0"/>
              <a:t> </a:t>
            </a:r>
            <a:r>
              <a:rPr lang="en-US" dirty="0" err="1"/>
              <a:t>fakultas</a:t>
            </a:r>
            <a:r>
              <a:rPr lang="en-US" dirty="0"/>
              <a:t> (</a:t>
            </a:r>
            <a:r>
              <a:rPr lang="en-US" dirty="0" err="1"/>
              <a:t>Dekan</a:t>
            </a:r>
            <a:r>
              <a:rPr lang="en-US" dirty="0"/>
              <a:t> </a:t>
            </a:r>
            <a:r>
              <a:rPr lang="en-US" dirty="0" err="1"/>
              <a:t>dan</a:t>
            </a:r>
            <a:r>
              <a:rPr lang="en-US" dirty="0"/>
              <a:t> </a:t>
            </a:r>
            <a:r>
              <a:rPr lang="en-US" dirty="0" err="1"/>
              <a:t>Wakil-Wakil</a:t>
            </a:r>
            <a:r>
              <a:rPr lang="en-US" dirty="0"/>
              <a:t> </a:t>
            </a:r>
            <a:r>
              <a:rPr lang="en-US" dirty="0" err="1"/>
              <a:t>Dekan</a:t>
            </a:r>
            <a:r>
              <a:rPr lang="en-US" dirty="0"/>
              <a:t>), </a:t>
            </a:r>
            <a:r>
              <a:rPr lang="en-US" dirty="0" err="1"/>
              <a:t>Ketua</a:t>
            </a:r>
            <a:r>
              <a:rPr lang="en-US" dirty="0"/>
              <a:t> </a:t>
            </a:r>
            <a:r>
              <a:rPr lang="en-US" dirty="0" err="1"/>
              <a:t>dan</a:t>
            </a:r>
            <a:r>
              <a:rPr lang="en-US" dirty="0"/>
              <a:t> </a:t>
            </a:r>
            <a:r>
              <a:rPr lang="en-US" dirty="0" err="1"/>
              <a:t>Sekretaris</a:t>
            </a:r>
            <a:r>
              <a:rPr lang="en-US" dirty="0"/>
              <a:t> </a:t>
            </a:r>
            <a:r>
              <a:rPr lang="en-US" dirty="0" err="1"/>
              <a:t>Bagian</a:t>
            </a:r>
            <a:r>
              <a:rPr lang="en-US" dirty="0"/>
              <a:t>, </a:t>
            </a:r>
            <a:r>
              <a:rPr lang="en-US" dirty="0" err="1"/>
              <a:t>Kepala</a:t>
            </a:r>
            <a:r>
              <a:rPr lang="en-US" dirty="0"/>
              <a:t> </a:t>
            </a:r>
            <a:r>
              <a:rPr lang="en-US" dirty="0" err="1"/>
              <a:t>Laboratorium</a:t>
            </a:r>
            <a:r>
              <a:rPr lang="en-US" dirty="0"/>
              <a:t> yang </a:t>
            </a:r>
            <a:r>
              <a:rPr lang="en-US" dirty="0" err="1"/>
              <a:t>sesuai</a:t>
            </a:r>
            <a:r>
              <a:rPr lang="en-US" dirty="0"/>
              <a:t> </a:t>
            </a:r>
            <a:r>
              <a:rPr lang="en-US" dirty="0" err="1"/>
              <a:t>dengan</a:t>
            </a:r>
            <a:r>
              <a:rPr lang="en-US" dirty="0"/>
              <a:t> </a:t>
            </a:r>
            <a:r>
              <a:rPr lang="en-US" dirty="0" err="1"/>
              <a:t>syarat-syarat</a:t>
            </a:r>
            <a:r>
              <a:rPr lang="en-US" dirty="0"/>
              <a:t> </a:t>
            </a:r>
            <a:r>
              <a:rPr lang="en-US" dirty="0" err="1"/>
              <a:t>dan</a:t>
            </a:r>
            <a:r>
              <a:rPr lang="en-US" dirty="0"/>
              <a:t> </a:t>
            </a:r>
            <a:r>
              <a:rPr lang="en-US" dirty="0" err="1"/>
              <a:t>prosedur</a:t>
            </a:r>
            <a:r>
              <a:rPr lang="en-US" dirty="0"/>
              <a:t> yang </a:t>
            </a:r>
            <a:r>
              <a:rPr lang="en-US" dirty="0" err="1"/>
              <a:t>telah</a:t>
            </a:r>
            <a:r>
              <a:rPr lang="en-US" dirty="0"/>
              <a:t> </a:t>
            </a:r>
            <a:r>
              <a:rPr lang="en-US" dirty="0" err="1"/>
              <a:t>ditetapkan</a:t>
            </a:r>
            <a:endParaRPr lang="id-ID" dirty="0"/>
          </a:p>
        </p:txBody>
      </p:sp>
      <p:sp>
        <p:nvSpPr>
          <p:cNvPr id="6" name="Rounded Rectangle 5"/>
          <p:cNvSpPr/>
          <p:nvPr/>
        </p:nvSpPr>
        <p:spPr>
          <a:xfrm>
            <a:off x="218697" y="2051720"/>
            <a:ext cx="8640960"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err="1" smtClean="0"/>
              <a:t>Transparan</a:t>
            </a:r>
            <a:r>
              <a:rPr lang="id-ID" b="1" dirty="0" smtClean="0"/>
              <a:t>:</a:t>
            </a:r>
            <a:endParaRPr lang="id-ID" dirty="0"/>
          </a:p>
          <a:p>
            <a:r>
              <a:rPr lang="en-US" dirty="0" err="1"/>
              <a:t>Sistem</a:t>
            </a:r>
            <a:r>
              <a:rPr lang="en-US" dirty="0"/>
              <a:t> </a:t>
            </a:r>
            <a:r>
              <a:rPr lang="en-US" dirty="0" err="1"/>
              <a:t>dan</a:t>
            </a:r>
            <a:r>
              <a:rPr lang="en-US" dirty="0"/>
              <a:t> Tata </a:t>
            </a:r>
            <a:r>
              <a:rPr lang="en-US" dirty="0" err="1"/>
              <a:t>pamong</a:t>
            </a:r>
            <a:r>
              <a:rPr lang="en-US" dirty="0"/>
              <a:t> yang </a:t>
            </a:r>
            <a:r>
              <a:rPr lang="en-US" dirty="0" err="1"/>
              <a:t>transparan</a:t>
            </a:r>
            <a:r>
              <a:rPr lang="en-US" dirty="0"/>
              <a:t> </a:t>
            </a:r>
            <a:r>
              <a:rPr lang="en-US" dirty="0" err="1"/>
              <a:t>dibangun</a:t>
            </a:r>
            <a:r>
              <a:rPr lang="en-US" dirty="0"/>
              <a:t> di </a:t>
            </a:r>
            <a:r>
              <a:rPr lang="en-US" dirty="0" err="1"/>
              <a:t>antaranya</a:t>
            </a:r>
            <a:r>
              <a:rPr lang="en-US" dirty="0"/>
              <a:t>: </a:t>
            </a:r>
            <a:endParaRPr lang="id-ID" dirty="0"/>
          </a:p>
          <a:p>
            <a:pPr algn="just"/>
            <a:r>
              <a:rPr lang="en-US" i="1" dirty="0" err="1"/>
              <a:t>Pertama</a:t>
            </a:r>
            <a:r>
              <a:rPr lang="en-US" i="1" dirty="0"/>
              <a:t>,</a:t>
            </a:r>
            <a:r>
              <a:rPr lang="en-US" dirty="0"/>
              <a:t> </a:t>
            </a:r>
            <a:r>
              <a:rPr lang="en-US" dirty="0" err="1"/>
              <a:t>melalui</a:t>
            </a:r>
            <a:r>
              <a:rPr lang="en-US" dirty="0"/>
              <a:t> </a:t>
            </a:r>
            <a:r>
              <a:rPr lang="en-US" dirty="0" err="1"/>
              <a:t>pemilihan</a:t>
            </a:r>
            <a:r>
              <a:rPr lang="en-US" dirty="0"/>
              <a:t> </a:t>
            </a:r>
            <a:r>
              <a:rPr lang="en-US" dirty="0" err="1"/>
              <a:t>Dekan</a:t>
            </a:r>
            <a:r>
              <a:rPr lang="en-US" dirty="0"/>
              <a:t>, </a:t>
            </a:r>
            <a:r>
              <a:rPr lang="en-US" dirty="0" err="1"/>
              <a:t>Wakil</a:t>
            </a:r>
            <a:r>
              <a:rPr lang="en-US" dirty="0"/>
              <a:t> </a:t>
            </a:r>
            <a:r>
              <a:rPr lang="en-US" dirty="0" err="1"/>
              <a:t>Dekan</a:t>
            </a:r>
            <a:r>
              <a:rPr lang="en-US" dirty="0"/>
              <a:t>, </a:t>
            </a:r>
            <a:r>
              <a:rPr lang="en-US" dirty="0" err="1"/>
              <a:t>Ketua</a:t>
            </a:r>
            <a:r>
              <a:rPr lang="en-US" dirty="0"/>
              <a:t> </a:t>
            </a:r>
            <a:r>
              <a:rPr lang="en-US" dirty="0" err="1"/>
              <a:t>dan</a:t>
            </a:r>
            <a:r>
              <a:rPr lang="en-US" dirty="0"/>
              <a:t> </a:t>
            </a:r>
            <a:r>
              <a:rPr lang="en-US" dirty="0" err="1"/>
              <a:t>Sekretaris</a:t>
            </a:r>
            <a:r>
              <a:rPr lang="en-US" dirty="0"/>
              <a:t> </a:t>
            </a:r>
            <a:r>
              <a:rPr lang="en-US" dirty="0" err="1"/>
              <a:t>Bagian</a:t>
            </a:r>
            <a:r>
              <a:rPr lang="en-US" dirty="0"/>
              <a:t>, </a:t>
            </a:r>
            <a:r>
              <a:rPr lang="en-US" dirty="0" err="1"/>
              <a:t>Kepala</a:t>
            </a:r>
            <a:r>
              <a:rPr lang="en-US" dirty="0"/>
              <a:t> </a:t>
            </a:r>
            <a:r>
              <a:rPr lang="en-US" dirty="0" err="1"/>
              <a:t>Laboratorium</a:t>
            </a:r>
            <a:r>
              <a:rPr lang="en-US" dirty="0"/>
              <a:t>. </a:t>
            </a:r>
            <a:r>
              <a:rPr lang="en-US" dirty="0" err="1"/>
              <a:t>Pemberian</a:t>
            </a:r>
            <a:r>
              <a:rPr lang="en-US" dirty="0"/>
              <a:t> </a:t>
            </a:r>
            <a:r>
              <a:rPr lang="en-US" dirty="0" err="1"/>
              <a:t>informasi</a:t>
            </a:r>
            <a:r>
              <a:rPr lang="en-US" dirty="0"/>
              <a:t> </a:t>
            </a:r>
            <a:r>
              <a:rPr lang="en-US" dirty="0" err="1"/>
              <a:t>tentang</a:t>
            </a:r>
            <a:r>
              <a:rPr lang="en-US" dirty="0"/>
              <a:t> </a:t>
            </a:r>
            <a:r>
              <a:rPr lang="en-US" dirty="0" err="1"/>
              <a:t>persyaratan</a:t>
            </a:r>
            <a:r>
              <a:rPr lang="en-US" dirty="0"/>
              <a:t>, </a:t>
            </a:r>
            <a:r>
              <a:rPr lang="en-US" dirty="0" err="1"/>
              <a:t>mekanisme</a:t>
            </a:r>
            <a:r>
              <a:rPr lang="en-US" dirty="0"/>
              <a:t>, </a:t>
            </a:r>
            <a:r>
              <a:rPr lang="en-US" dirty="0" err="1"/>
              <a:t>waktu</a:t>
            </a:r>
            <a:r>
              <a:rPr lang="en-US" dirty="0"/>
              <a:t> </a:t>
            </a:r>
            <a:r>
              <a:rPr lang="en-US" dirty="0" err="1"/>
              <a:t>dan</a:t>
            </a:r>
            <a:r>
              <a:rPr lang="en-US" dirty="0"/>
              <a:t> </a:t>
            </a:r>
            <a:r>
              <a:rPr lang="en-US" dirty="0" err="1"/>
              <a:t>tempat</a:t>
            </a:r>
            <a:r>
              <a:rPr lang="en-US" dirty="0"/>
              <a:t> </a:t>
            </a:r>
            <a:r>
              <a:rPr lang="en-US" dirty="0" err="1"/>
              <a:t>pemilihan</a:t>
            </a:r>
            <a:r>
              <a:rPr lang="en-US" dirty="0"/>
              <a:t>, </a:t>
            </a:r>
            <a:r>
              <a:rPr lang="en-US" dirty="0" err="1"/>
              <a:t>penyusunan</a:t>
            </a:r>
            <a:r>
              <a:rPr lang="en-US" dirty="0"/>
              <a:t> </a:t>
            </a:r>
            <a:r>
              <a:rPr lang="en-US" dirty="0" err="1"/>
              <a:t>tata</a:t>
            </a:r>
            <a:r>
              <a:rPr lang="en-US" dirty="0"/>
              <a:t> </a:t>
            </a:r>
            <a:r>
              <a:rPr lang="en-US" dirty="0" err="1"/>
              <a:t>tertib</a:t>
            </a:r>
            <a:r>
              <a:rPr lang="en-US" dirty="0"/>
              <a:t> </a:t>
            </a:r>
            <a:r>
              <a:rPr lang="en-US" dirty="0" err="1"/>
              <a:t>kepada</a:t>
            </a:r>
            <a:r>
              <a:rPr lang="en-US" dirty="0"/>
              <a:t> </a:t>
            </a:r>
            <a:r>
              <a:rPr lang="en-US" dirty="0" err="1"/>
              <a:t>dosen</a:t>
            </a:r>
            <a:r>
              <a:rPr lang="en-US" dirty="0"/>
              <a:t>.</a:t>
            </a:r>
            <a:endParaRPr lang="id-ID" dirty="0"/>
          </a:p>
        </p:txBody>
      </p:sp>
      <p:sp>
        <p:nvSpPr>
          <p:cNvPr id="7" name="Rounded Rectangle 6"/>
          <p:cNvSpPr/>
          <p:nvPr/>
        </p:nvSpPr>
        <p:spPr>
          <a:xfrm>
            <a:off x="251520" y="3573016"/>
            <a:ext cx="8640960"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err="1" smtClean="0"/>
              <a:t>Bertanggungjawab</a:t>
            </a:r>
            <a:r>
              <a:rPr lang="id-ID" b="1" dirty="0" smtClean="0"/>
              <a:t>:</a:t>
            </a:r>
            <a:endParaRPr lang="id-ID" dirty="0"/>
          </a:p>
          <a:p>
            <a:pPr algn="just"/>
            <a:r>
              <a:rPr lang="en-US" dirty="0" err="1"/>
              <a:t>Dekan</a:t>
            </a:r>
            <a:r>
              <a:rPr lang="en-US" dirty="0"/>
              <a:t> </a:t>
            </a:r>
            <a:r>
              <a:rPr lang="en-US" dirty="0" err="1"/>
              <a:t>Fakultas</a:t>
            </a:r>
            <a:r>
              <a:rPr lang="en-US" dirty="0"/>
              <a:t> </a:t>
            </a:r>
            <a:r>
              <a:rPr lang="en-US" dirty="0" err="1"/>
              <a:t>Ilmu</a:t>
            </a:r>
            <a:r>
              <a:rPr lang="en-US" dirty="0"/>
              <a:t> </a:t>
            </a:r>
            <a:r>
              <a:rPr lang="en-US" dirty="0" err="1"/>
              <a:t>Sosial</a:t>
            </a:r>
            <a:r>
              <a:rPr lang="en-US" dirty="0"/>
              <a:t> </a:t>
            </a:r>
            <a:r>
              <a:rPr lang="en-US" dirty="0" err="1"/>
              <a:t>dan</a:t>
            </a:r>
            <a:r>
              <a:rPr lang="en-US" dirty="0"/>
              <a:t> </a:t>
            </a:r>
            <a:r>
              <a:rPr lang="en-US" dirty="0" err="1"/>
              <a:t>Ilmu</a:t>
            </a:r>
            <a:r>
              <a:rPr lang="en-US" dirty="0"/>
              <a:t> </a:t>
            </a:r>
            <a:r>
              <a:rPr lang="en-US" dirty="0" err="1"/>
              <a:t>Politik</a:t>
            </a:r>
            <a:r>
              <a:rPr lang="en-US" dirty="0"/>
              <a:t> </a:t>
            </a:r>
            <a:r>
              <a:rPr lang="en-US" dirty="0" err="1"/>
              <a:t>Universitas</a:t>
            </a:r>
            <a:r>
              <a:rPr lang="en-US" dirty="0"/>
              <a:t> Jambi </a:t>
            </a:r>
            <a:r>
              <a:rPr lang="en-US" dirty="0" err="1"/>
              <a:t>secara</a:t>
            </a:r>
            <a:r>
              <a:rPr lang="en-US" dirty="0"/>
              <a:t> </a:t>
            </a:r>
            <a:r>
              <a:rPr lang="en-US" dirty="0" err="1"/>
              <a:t>rutin</a:t>
            </a:r>
            <a:r>
              <a:rPr lang="en-US" dirty="0"/>
              <a:t> </a:t>
            </a:r>
            <a:r>
              <a:rPr lang="en-US" dirty="0" err="1"/>
              <a:t>setiap</a:t>
            </a:r>
            <a:r>
              <a:rPr lang="en-US" dirty="0"/>
              <a:t> </a:t>
            </a:r>
            <a:r>
              <a:rPr lang="en-US" dirty="0" err="1"/>
              <a:t>tahun</a:t>
            </a:r>
            <a:r>
              <a:rPr lang="en-US" dirty="0"/>
              <a:t> </a:t>
            </a:r>
            <a:r>
              <a:rPr lang="en-US" dirty="0" err="1"/>
              <a:t>memaparkan</a:t>
            </a:r>
            <a:r>
              <a:rPr lang="en-US" dirty="0"/>
              <a:t> </a:t>
            </a:r>
            <a:r>
              <a:rPr lang="en-US" dirty="0" err="1"/>
              <a:t>rencana</a:t>
            </a:r>
            <a:r>
              <a:rPr lang="en-US" dirty="0"/>
              <a:t> </a:t>
            </a:r>
            <a:r>
              <a:rPr lang="en-US" dirty="0" err="1"/>
              <a:t>kerja</a:t>
            </a:r>
            <a:r>
              <a:rPr lang="en-US" dirty="0"/>
              <a:t> </a:t>
            </a:r>
            <a:r>
              <a:rPr lang="en-US" dirty="0" err="1"/>
              <a:t>tahunan</a:t>
            </a:r>
            <a:r>
              <a:rPr lang="en-US" dirty="0"/>
              <a:t> </a:t>
            </a:r>
            <a:r>
              <a:rPr lang="en-US" dirty="0" err="1"/>
              <a:t>dan</a:t>
            </a:r>
            <a:r>
              <a:rPr lang="en-US" dirty="0"/>
              <a:t> </a:t>
            </a:r>
            <a:r>
              <a:rPr lang="en-US" dirty="0" err="1"/>
              <a:t>menyampaikan</a:t>
            </a:r>
            <a:r>
              <a:rPr lang="en-US" dirty="0"/>
              <a:t> </a:t>
            </a:r>
            <a:r>
              <a:rPr lang="en-US" dirty="0" err="1"/>
              <a:t>laporan</a:t>
            </a:r>
            <a:r>
              <a:rPr lang="en-US" dirty="0"/>
              <a:t> </a:t>
            </a:r>
            <a:r>
              <a:rPr lang="en-US" dirty="0" err="1"/>
              <a:t>pelaksanaan</a:t>
            </a:r>
            <a:r>
              <a:rPr lang="en-US" dirty="0"/>
              <a:t> </a:t>
            </a:r>
            <a:r>
              <a:rPr lang="en-US" dirty="0" err="1"/>
              <a:t>tugas</a:t>
            </a:r>
            <a:r>
              <a:rPr lang="en-US" dirty="0"/>
              <a:t> </a:t>
            </a:r>
            <a:r>
              <a:rPr lang="en-US" dirty="0" err="1"/>
              <a:t>tahun</a:t>
            </a:r>
            <a:r>
              <a:rPr lang="en-US" dirty="0"/>
              <a:t> </a:t>
            </a:r>
            <a:r>
              <a:rPr lang="en-US" dirty="0" err="1"/>
              <a:t>sebelumnya</a:t>
            </a:r>
            <a:r>
              <a:rPr lang="en-US" dirty="0"/>
              <a:t> </a:t>
            </a:r>
            <a:r>
              <a:rPr lang="en-US" dirty="0" err="1"/>
              <a:t>dihadapan</a:t>
            </a:r>
            <a:r>
              <a:rPr lang="en-US" dirty="0"/>
              <a:t> </a:t>
            </a:r>
            <a:r>
              <a:rPr lang="en-US" dirty="0" err="1"/>
              <a:t>anggota</a:t>
            </a:r>
            <a:r>
              <a:rPr lang="en-US" dirty="0"/>
              <a:t> </a:t>
            </a:r>
            <a:r>
              <a:rPr lang="en-US" dirty="0" err="1"/>
              <a:t>Senat</a:t>
            </a:r>
            <a:r>
              <a:rPr lang="en-US" dirty="0"/>
              <a:t> </a:t>
            </a:r>
            <a:r>
              <a:rPr lang="en-US" dirty="0" err="1" smtClean="0"/>
              <a:t>Fakultas</a:t>
            </a:r>
            <a:r>
              <a:rPr lang="id-ID" dirty="0" smtClean="0"/>
              <a:t>.</a:t>
            </a:r>
            <a:endParaRPr lang="id-ID" dirty="0"/>
          </a:p>
        </p:txBody>
      </p:sp>
      <p:sp>
        <p:nvSpPr>
          <p:cNvPr id="8" name="Rounded Rectangle 7"/>
          <p:cNvSpPr/>
          <p:nvPr/>
        </p:nvSpPr>
        <p:spPr>
          <a:xfrm>
            <a:off x="251520" y="5157192"/>
            <a:ext cx="8640960"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err="1" smtClean="0"/>
              <a:t>Keadilan</a:t>
            </a:r>
            <a:r>
              <a:rPr lang="id-ID" b="1" dirty="0" smtClean="0"/>
              <a:t>:</a:t>
            </a:r>
            <a:endParaRPr lang="id-ID" dirty="0"/>
          </a:p>
          <a:p>
            <a:pPr algn="just"/>
            <a:r>
              <a:rPr lang="en-US" dirty="0" err="1"/>
              <a:t>Fakultas</a:t>
            </a:r>
            <a:r>
              <a:rPr lang="en-US" dirty="0"/>
              <a:t> </a:t>
            </a:r>
            <a:r>
              <a:rPr lang="en-US" dirty="0" err="1"/>
              <a:t>Ilmu</a:t>
            </a:r>
            <a:r>
              <a:rPr lang="en-US" dirty="0"/>
              <a:t> </a:t>
            </a:r>
            <a:r>
              <a:rPr lang="en-US" dirty="0" err="1"/>
              <a:t>Sosial</a:t>
            </a:r>
            <a:r>
              <a:rPr lang="en-US" dirty="0"/>
              <a:t> </a:t>
            </a:r>
            <a:r>
              <a:rPr lang="en-US" dirty="0" err="1"/>
              <a:t>dan</a:t>
            </a:r>
            <a:r>
              <a:rPr lang="en-US" dirty="0"/>
              <a:t> </a:t>
            </a:r>
            <a:r>
              <a:rPr lang="en-US" dirty="0" err="1"/>
              <a:t>Ilmu</a:t>
            </a:r>
            <a:r>
              <a:rPr lang="en-US" dirty="0"/>
              <a:t> </a:t>
            </a:r>
            <a:r>
              <a:rPr lang="en-US" dirty="0" err="1"/>
              <a:t>Politik</a:t>
            </a:r>
            <a:r>
              <a:rPr lang="en-US" dirty="0"/>
              <a:t> </a:t>
            </a:r>
            <a:r>
              <a:rPr lang="en-US" dirty="0" err="1"/>
              <a:t>Universitas</a:t>
            </a:r>
            <a:r>
              <a:rPr lang="en-US" dirty="0"/>
              <a:t> Jambi di </a:t>
            </a:r>
            <a:r>
              <a:rPr lang="en-US" dirty="0" err="1"/>
              <a:t>bawah</a:t>
            </a:r>
            <a:r>
              <a:rPr lang="en-US" dirty="0"/>
              <a:t> </a:t>
            </a:r>
            <a:r>
              <a:rPr lang="en-US" dirty="0" err="1"/>
              <a:t>kepemimpinan</a:t>
            </a:r>
            <a:r>
              <a:rPr lang="en-US" dirty="0"/>
              <a:t> </a:t>
            </a:r>
            <a:r>
              <a:rPr lang="en-US" dirty="0" err="1"/>
              <a:t>Dekan</a:t>
            </a:r>
            <a:r>
              <a:rPr lang="en-US" dirty="0"/>
              <a:t>, </a:t>
            </a:r>
            <a:r>
              <a:rPr lang="en-US" dirty="0" err="1"/>
              <a:t>menempatkan</a:t>
            </a:r>
            <a:r>
              <a:rPr lang="en-US" dirty="0"/>
              <a:t> </a:t>
            </a:r>
            <a:r>
              <a:rPr lang="en-US" dirty="0" err="1"/>
              <a:t>keadilan</a:t>
            </a:r>
            <a:r>
              <a:rPr lang="en-US" dirty="0"/>
              <a:t> </a:t>
            </a:r>
            <a:r>
              <a:rPr lang="en-US" dirty="0" err="1"/>
              <a:t>terutama</a:t>
            </a:r>
            <a:r>
              <a:rPr lang="en-US" dirty="0"/>
              <a:t> </a:t>
            </a:r>
            <a:r>
              <a:rPr lang="en-US" dirty="0" err="1"/>
              <a:t>pemenuhan</a:t>
            </a:r>
            <a:r>
              <a:rPr lang="en-US" dirty="0"/>
              <a:t> </a:t>
            </a:r>
            <a:r>
              <a:rPr lang="en-US" dirty="0" err="1"/>
              <a:t>hak-hak</a:t>
            </a:r>
            <a:r>
              <a:rPr lang="en-US" dirty="0"/>
              <a:t> </a:t>
            </a:r>
            <a:r>
              <a:rPr lang="en-US" dirty="0" err="1"/>
              <a:t>para</a:t>
            </a:r>
            <a:r>
              <a:rPr lang="en-US" dirty="0"/>
              <a:t> </a:t>
            </a:r>
            <a:r>
              <a:rPr lang="en-US" dirty="0" err="1"/>
              <a:t>pihak</a:t>
            </a:r>
            <a:r>
              <a:rPr lang="en-US" dirty="0"/>
              <a:t> </a:t>
            </a:r>
            <a:r>
              <a:rPr lang="en-US" dirty="0" err="1"/>
              <a:t>dalam</a:t>
            </a:r>
            <a:r>
              <a:rPr lang="en-US" dirty="0"/>
              <a:t> </a:t>
            </a:r>
            <a:r>
              <a:rPr lang="en-US" dirty="0" err="1"/>
              <a:t>tindakannya</a:t>
            </a:r>
            <a:r>
              <a:rPr lang="en-US" dirty="0"/>
              <a:t> </a:t>
            </a:r>
            <a:r>
              <a:rPr lang="en-US" dirty="0" err="1"/>
              <a:t>senantiasa</a:t>
            </a:r>
            <a:r>
              <a:rPr lang="en-US" dirty="0"/>
              <a:t>  </a:t>
            </a:r>
            <a:r>
              <a:rPr lang="en-US" dirty="0" err="1"/>
              <a:t>berdasarkan</a:t>
            </a:r>
            <a:r>
              <a:rPr lang="en-US" dirty="0"/>
              <a:t> </a:t>
            </a:r>
            <a:r>
              <a:rPr lang="en-US" dirty="0" err="1"/>
              <a:t>ketentuan</a:t>
            </a:r>
            <a:r>
              <a:rPr lang="en-US" dirty="0"/>
              <a:t> </a:t>
            </a:r>
            <a:r>
              <a:rPr lang="en-US" dirty="0" err="1"/>
              <a:t>peraturan</a:t>
            </a:r>
            <a:r>
              <a:rPr lang="en-US" dirty="0"/>
              <a:t> </a:t>
            </a:r>
            <a:r>
              <a:rPr lang="en-US" dirty="0" err="1"/>
              <a:t>perundang-undangan</a:t>
            </a:r>
            <a:r>
              <a:rPr lang="en-US" dirty="0"/>
              <a:t> </a:t>
            </a:r>
            <a:r>
              <a:rPr lang="en-US" dirty="0" err="1"/>
              <a:t>dan</a:t>
            </a:r>
            <a:r>
              <a:rPr lang="en-US" dirty="0"/>
              <a:t> </a:t>
            </a:r>
            <a:r>
              <a:rPr lang="en-US" dirty="0" err="1"/>
              <a:t>melibatkan</a:t>
            </a:r>
            <a:r>
              <a:rPr lang="en-US" dirty="0"/>
              <a:t> </a:t>
            </a:r>
            <a:r>
              <a:rPr lang="en-US" dirty="0" err="1"/>
              <a:t>seluruh</a:t>
            </a:r>
            <a:r>
              <a:rPr lang="en-US" dirty="0"/>
              <a:t> </a:t>
            </a:r>
            <a:r>
              <a:rPr lang="en-US" dirty="0" err="1"/>
              <a:t>komponen</a:t>
            </a:r>
            <a:r>
              <a:rPr lang="en-US" dirty="0"/>
              <a:t> yang </a:t>
            </a:r>
            <a:r>
              <a:rPr lang="en-US" dirty="0" err="1"/>
              <a:t>terdapat</a:t>
            </a:r>
            <a:r>
              <a:rPr lang="en-US" dirty="0"/>
              <a:t> </a:t>
            </a:r>
            <a:r>
              <a:rPr lang="en-US" dirty="0" err="1"/>
              <a:t>dalam</a:t>
            </a:r>
            <a:r>
              <a:rPr lang="en-US" dirty="0"/>
              <a:t> </a:t>
            </a:r>
            <a:r>
              <a:rPr lang="en-US" dirty="0" err="1"/>
              <a:t>struktur</a:t>
            </a:r>
            <a:r>
              <a:rPr lang="en-US" dirty="0"/>
              <a:t> </a:t>
            </a:r>
            <a:r>
              <a:rPr lang="en-US" dirty="0" err="1"/>
              <a:t>tata</a:t>
            </a:r>
            <a:r>
              <a:rPr lang="en-US" dirty="0"/>
              <a:t> </a:t>
            </a:r>
            <a:r>
              <a:rPr lang="en-US" dirty="0" err="1"/>
              <a:t>pamong</a:t>
            </a:r>
            <a:r>
              <a:rPr lang="en-US" dirty="0"/>
              <a:t> </a:t>
            </a:r>
            <a:r>
              <a:rPr lang="en-US" dirty="0" err="1"/>
              <a:t>fakultas</a:t>
            </a:r>
            <a:r>
              <a:rPr lang="en-US" dirty="0"/>
              <a:t>. </a:t>
            </a:r>
            <a:endParaRPr lang="id-ID" dirty="0"/>
          </a:p>
        </p:txBody>
      </p:sp>
    </p:spTree>
    <p:extLst>
      <p:ext uri="{BB962C8B-B14F-4D97-AF65-F5344CB8AC3E}">
        <p14:creationId xmlns:p14="http://schemas.microsoft.com/office/powerpoint/2010/main" val="24085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467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45594"/>
            <a:ext cx="8712968" cy="707886"/>
          </a:xfrm>
          <a:prstGeom prst="rect">
            <a:avLst/>
          </a:prstGeom>
        </p:spPr>
        <p:txBody>
          <a:bodyPr wrap="square">
            <a:spAutoFit/>
          </a:bodyPr>
          <a:lstStyle/>
          <a:p>
            <a:pPr algn="ctr"/>
            <a:r>
              <a:rPr lang="en-US" sz="4000" b="1" dirty="0" smtClean="0">
                <a:latin typeface="Monotype Corsiva" pitchFamily="66" charset="0"/>
              </a:rPr>
              <a:t>Pengelolaan </a:t>
            </a:r>
            <a:r>
              <a:rPr lang="id-ID" sz="4000" b="1" dirty="0">
                <a:latin typeface="Monotype Corsiva" pitchFamily="66" charset="0"/>
              </a:rPr>
              <a:t>Program Studi</a:t>
            </a:r>
            <a:endParaRPr lang="id-ID" sz="4000" dirty="0">
              <a:latin typeface="Monotype Corsiva" pitchFamily="66" charset="0"/>
            </a:endParaRPr>
          </a:p>
        </p:txBody>
      </p:sp>
      <p:sp>
        <p:nvSpPr>
          <p:cNvPr id="5" name="Rectangle 4"/>
          <p:cNvSpPr/>
          <p:nvPr/>
        </p:nvSpPr>
        <p:spPr>
          <a:xfrm>
            <a:off x="179512" y="1862822"/>
            <a:ext cx="8856984" cy="4524315"/>
          </a:xfrm>
          <a:prstGeom prst="rect">
            <a:avLst/>
          </a:prstGeom>
        </p:spPr>
        <p:txBody>
          <a:bodyPr wrap="square">
            <a:spAutoFit/>
          </a:bodyPr>
          <a:lstStyle/>
          <a:p>
            <a:pPr algn="just"/>
            <a:r>
              <a:rPr lang="en-US" sz="2400" dirty="0" err="1">
                <a:latin typeface="Times New Roman" pitchFamily="18" charset="0"/>
                <a:cs typeface="Times New Roman" pitchFamily="18" charset="0"/>
              </a:rPr>
              <a:t>Ketua</a:t>
            </a: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Program Studi </a:t>
            </a:r>
            <a:r>
              <a:rPr lang="en-US" sz="2400" dirty="0" err="1">
                <a:latin typeface="Times New Roman" pitchFamily="18" charset="0"/>
                <a:cs typeface="Times New Roman" pitchFamily="18" charset="0"/>
              </a:rPr>
              <a:t>memegang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penting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penyelenggaraan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pendidikan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Prinsip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otonomi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sangat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menonjol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pengelolaan</a:t>
            </a: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Prodi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pemilihan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pimpinan</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tingkat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diterapkan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sistem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demokrasi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melalui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pemilihan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langsung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mengikuti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pemilihan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calon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Sekretaris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lingkungan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Universitas</a:t>
            </a:r>
            <a:r>
              <a:rPr lang="en-US" sz="2400" dirty="0">
                <a:latin typeface="Times New Roman" pitchFamily="18" charset="0"/>
                <a:cs typeface="Times New Roman" pitchFamily="18" charset="0"/>
              </a:rPr>
              <a:t> (SK </a:t>
            </a:r>
            <a:r>
              <a:rPr lang="en-US" sz="2400" dirty="0" err="1">
                <a:latin typeface="Times New Roman" pitchFamily="18" charset="0"/>
                <a:cs typeface="Times New Roman" pitchFamily="18" charset="0"/>
              </a:rPr>
              <a:t>Menteri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Pendidikan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Kebudayaan</a:t>
            </a:r>
            <a:r>
              <a:rPr lang="en-US" sz="2400" dirty="0">
                <a:latin typeface="Times New Roman" pitchFamily="18" charset="0"/>
                <a:cs typeface="Times New Roman" pitchFamily="18" charset="0"/>
              </a:rPr>
              <a:t> RI No.0108/U/1985) </a:t>
            </a:r>
            <a:r>
              <a:rPr lang="en-US" sz="2400" dirty="0" err="1">
                <a:latin typeface="Times New Roman" pitchFamily="18" charset="0"/>
                <a:cs typeface="Times New Roman" pitchFamily="18" charset="0"/>
              </a:rPr>
              <a:t>sebagai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berikut</a:t>
            </a:r>
            <a:r>
              <a:rPr lang="en-US" sz="2400" dirty="0">
                <a:latin typeface="Times New Roman" pitchFamily="18" charset="0"/>
                <a:cs typeface="Times New Roman" pitchFamily="18" charset="0"/>
              </a:rPr>
              <a:t> :</a:t>
            </a:r>
            <a:endParaRPr lang="id-ID" sz="2400" dirty="0">
              <a:latin typeface="Times New Roman" pitchFamily="18" charset="0"/>
              <a:cs typeface="Times New Roman" pitchFamily="18" charset="0"/>
            </a:endParaRPr>
          </a:p>
          <a:p>
            <a:pPr marL="342900" lvl="0" indent="-342900" eaLnBrk="0">
              <a:buAutoNum type="arabicPeriod"/>
            </a:pPr>
            <a:r>
              <a:rPr lang="en-US" sz="2400" dirty="0" err="1" smtClean="0">
                <a:latin typeface="Times New Roman" pitchFamily="18" charset="0"/>
                <a:cs typeface="Times New Roman" pitchFamily="18" charset="0"/>
              </a:rPr>
              <a:t>Calon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Ketua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Sekretaris</a:t>
            </a: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Program Studi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dipilih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dalam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rapat</a:t>
            </a: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Prodi </a:t>
            </a:r>
            <a:r>
              <a:rPr lang="en-US" sz="2400" dirty="0" err="1">
                <a:latin typeface="Times New Roman" pitchFamily="18" charset="0"/>
                <a:cs typeface="Times New Roman" pitchFamily="18" charset="0"/>
              </a:rPr>
              <a:t>melalui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pemberian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seluruh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anggota</a:t>
            </a:r>
            <a:r>
              <a:rPr lang="en-US" sz="2400" dirty="0">
                <a:latin typeface="Times New Roman" pitchFamily="18" charset="0"/>
                <a:cs typeface="Times New Roman" pitchFamily="18" charset="0"/>
              </a:rPr>
              <a:t> </a:t>
            </a:r>
            <a:r>
              <a:rPr lang="id-ID" sz="2400" dirty="0">
                <a:latin typeface="Times New Roman" pitchFamily="18" charset="0"/>
                <a:cs typeface="Times New Roman" pitchFamily="18" charset="0"/>
              </a:rPr>
              <a:t>Prodi</a:t>
            </a:r>
            <a:r>
              <a:rPr lang="en-US" sz="2400" dirty="0" smtClean="0">
                <a:latin typeface="Times New Roman" pitchFamily="18" charset="0"/>
                <a:cs typeface="Times New Roman" pitchFamily="18" charset="0"/>
              </a:rPr>
              <a:t>.</a:t>
            </a:r>
            <a:endParaRPr lang="id-ID" sz="2400" dirty="0">
              <a:latin typeface="Times New Roman" pitchFamily="18" charset="0"/>
              <a:cs typeface="Times New Roman" pitchFamily="18" charset="0"/>
            </a:endParaRPr>
          </a:p>
          <a:p>
            <a:pPr marL="342900" lvl="0" indent="-342900" eaLnBrk="0">
              <a:buAutoNum type="arabicPeriod"/>
            </a:pPr>
            <a:r>
              <a:rPr lang="en-US" sz="2400" dirty="0" err="1" smtClean="0">
                <a:latin typeface="Times New Roman" pitchFamily="18" charset="0"/>
                <a:cs typeface="Times New Roman" pitchFamily="18" charset="0"/>
              </a:rPr>
              <a:t>Calon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pertimbangan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terbanyak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kemudian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diajukan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Rektor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untuk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dipertimbangkaan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menjadi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Sekretaris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Bagian</a:t>
            </a:r>
            <a:r>
              <a:rPr lang="en-US" sz="2400" dirty="0">
                <a:latin typeface="Times New Roman" pitchFamily="18" charset="0"/>
                <a:cs typeface="Times New Roman" pitchFamily="18" charset="0"/>
              </a:rPr>
              <a:t>.</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68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785</TotalTime>
  <Words>4290</Words>
  <Application>Microsoft Office PowerPoint</Application>
  <PresentationFormat>On-screen Show (4:3)</PresentationFormat>
  <Paragraphs>1125</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BatangChe</vt:lpstr>
      <vt:lpstr>Arial</vt:lpstr>
      <vt:lpstr>Arial Black</vt:lpstr>
      <vt:lpstr>Arial Narrow</vt:lpstr>
      <vt:lpstr>Book Antiqua</vt:lpstr>
      <vt:lpstr>Calibri</vt:lpstr>
      <vt:lpstr>Constantia</vt:lpstr>
      <vt:lpstr>Monotype Corsiva</vt:lpstr>
      <vt:lpstr>Times New Roman</vt:lpstr>
      <vt:lpstr>Wingdings 2</vt:lpstr>
      <vt:lpstr>Flow</vt:lpstr>
      <vt:lpstr>PowerPoint Presentation</vt:lpstr>
      <vt:lpstr>Prodi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Kerjasama</vt:lpstr>
      <vt:lpstr>Kerjasama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Firman Fisipol</cp:lastModifiedBy>
  <cp:revision>94</cp:revision>
  <dcterms:created xsi:type="dcterms:W3CDTF">2017-05-02T10:39:35Z</dcterms:created>
  <dcterms:modified xsi:type="dcterms:W3CDTF">2017-05-18T15:59:29Z</dcterms:modified>
</cp:coreProperties>
</file>